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2192000" cy="6858000"/>
  <p:notesSz cx="12192000" cy="6858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436787" y="2848601"/>
            <a:ext cx="2512695" cy="701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543691" y="4434570"/>
            <a:ext cx="7174230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75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730618" y="1826503"/>
            <a:ext cx="5307330" cy="46875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15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7578" y="619888"/>
            <a:ext cx="4802505" cy="701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7578" y="1792281"/>
            <a:ext cx="9636125" cy="14662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hyperlink" Target="https://www.linkedin.com/in/moamena-samir-12b2a61b3/" TargetMode="External"/><Relationship Id="rId6" Type="http://schemas.openxmlformats.org/officeDocument/2006/relationships/hyperlink" Target="https://www.linkedin.com/company/mentorness/" TargetMode="External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9" Type="http://schemas.openxmlformats.org/officeDocument/2006/relationships/image" Target="../media/image21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jpg"/><Relationship Id="rId4" Type="http://schemas.openxmlformats.org/officeDocument/2006/relationships/image" Target="../media/image12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Relationship Id="rId3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2192635" cy="6858000"/>
            <a:chOff x="0" y="0"/>
            <a:chExt cx="12192635" cy="6858000"/>
          </a:xfrm>
        </p:grpSpPr>
        <p:sp>
          <p:nvSpPr>
            <p:cNvPr id="3" name="object 3" descr=""/>
            <p:cNvSpPr/>
            <p:nvPr/>
          </p:nvSpPr>
          <p:spPr>
            <a:xfrm>
              <a:off x="0" y="2209800"/>
              <a:ext cx="12192635" cy="3162300"/>
            </a:xfrm>
            <a:custGeom>
              <a:avLst/>
              <a:gdLst/>
              <a:ahLst/>
              <a:cxnLst/>
              <a:rect l="l" t="t" r="r" b="b"/>
              <a:pathLst>
                <a:path w="12192635" h="3162300">
                  <a:moveTo>
                    <a:pt x="12192148" y="3162299"/>
                  </a:moveTo>
                  <a:lnTo>
                    <a:pt x="0" y="3162299"/>
                  </a:lnTo>
                  <a:lnTo>
                    <a:pt x="0" y="0"/>
                  </a:lnTo>
                  <a:lnTo>
                    <a:pt x="12192148" y="0"/>
                  </a:lnTo>
                  <a:lnTo>
                    <a:pt x="12192148" y="3162299"/>
                  </a:lnTo>
                  <a:close/>
                </a:path>
              </a:pathLst>
            </a:custGeom>
            <a:solidFill>
              <a:srgbClr val="ECECEC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90675" y="2114426"/>
              <a:ext cx="9248774" cy="2228849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24100" y="3962333"/>
              <a:ext cx="7667624" cy="1219199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5583161" y="4384433"/>
              <a:ext cx="3936365" cy="7620"/>
            </a:xfrm>
            <a:custGeom>
              <a:avLst/>
              <a:gdLst/>
              <a:ahLst/>
              <a:cxnLst/>
              <a:rect l="l" t="t" r="r" b="b"/>
              <a:pathLst>
                <a:path w="3936365" h="7620">
                  <a:moveTo>
                    <a:pt x="1657350" y="0"/>
                  </a:moveTo>
                  <a:lnTo>
                    <a:pt x="0" y="0"/>
                  </a:lnTo>
                  <a:lnTo>
                    <a:pt x="0" y="7137"/>
                  </a:lnTo>
                  <a:lnTo>
                    <a:pt x="1657350" y="7137"/>
                  </a:lnTo>
                  <a:lnTo>
                    <a:pt x="1657350" y="0"/>
                  </a:lnTo>
                  <a:close/>
                </a:path>
                <a:path w="3936365" h="7620">
                  <a:moveTo>
                    <a:pt x="3936212" y="0"/>
                  </a:moveTo>
                  <a:lnTo>
                    <a:pt x="2750350" y="0"/>
                  </a:lnTo>
                  <a:lnTo>
                    <a:pt x="2750350" y="7137"/>
                  </a:lnTo>
                  <a:lnTo>
                    <a:pt x="3936212" y="7137"/>
                  </a:lnTo>
                  <a:lnTo>
                    <a:pt x="3936212" y="0"/>
                  </a:lnTo>
                  <a:close/>
                </a:path>
              </a:pathLst>
            </a:custGeom>
            <a:solidFill>
              <a:srgbClr val="457886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1999" cy="6857999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2396510" y="1953462"/>
            <a:ext cx="7632065" cy="861694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5450" spc="-405" b="1">
                <a:latin typeface="Tahoma"/>
                <a:cs typeface="Tahoma"/>
              </a:rPr>
              <a:t>Airplane</a:t>
            </a:r>
            <a:r>
              <a:rPr dirty="0" sz="5450" spc="-530" b="1">
                <a:latin typeface="Tahoma"/>
                <a:cs typeface="Tahoma"/>
              </a:rPr>
              <a:t> </a:t>
            </a:r>
            <a:r>
              <a:rPr dirty="0" sz="5450" spc="-450" b="1">
                <a:latin typeface="Tahoma"/>
                <a:cs typeface="Tahoma"/>
              </a:rPr>
              <a:t>Crashes</a:t>
            </a:r>
            <a:r>
              <a:rPr dirty="0" sz="5450" spc="-515" b="1">
                <a:latin typeface="Tahoma"/>
                <a:cs typeface="Tahoma"/>
              </a:rPr>
              <a:t> </a:t>
            </a:r>
            <a:r>
              <a:rPr dirty="0" sz="5450" spc="-395" b="1">
                <a:latin typeface="Tahoma"/>
                <a:cs typeface="Tahoma"/>
              </a:rPr>
              <a:t>Analysis</a:t>
            </a:r>
            <a:endParaRPr sz="5450">
              <a:latin typeface="Tahoma"/>
              <a:cs typeface="Tahoma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4194518" y="2709656"/>
            <a:ext cx="4036060" cy="861694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5450" spc="-515" b="1">
                <a:latin typeface="Tahoma"/>
                <a:cs typeface="Tahoma"/>
              </a:rPr>
              <a:t>with </a:t>
            </a:r>
            <a:r>
              <a:rPr dirty="0" sz="5450" spc="-540" b="1">
                <a:latin typeface="Tahoma"/>
                <a:cs typeface="Tahoma"/>
              </a:rPr>
              <a:t>PowerBI</a:t>
            </a:r>
            <a:endParaRPr sz="5450">
              <a:latin typeface="Tahoma"/>
              <a:cs typeface="Tahoma"/>
            </a:endParaRPr>
          </a:p>
        </p:txBody>
      </p:sp>
      <p:sp>
        <p:nvSpPr>
          <p:cNvPr id="10" name="object 10" descr=""/>
          <p:cNvSpPr txBox="1">
            <a:spLocks noGrp="1"/>
          </p:cNvSpPr>
          <p:nvPr>
            <p:ph type="subTitle" idx="4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2265045" marR="5080" indent="-2252980">
              <a:lnSpc>
                <a:spcPct val="125000"/>
              </a:lnSpc>
              <a:spcBef>
                <a:spcPts val="100"/>
              </a:spcBef>
            </a:pPr>
            <a:r>
              <a:rPr dirty="0" sz="2400"/>
              <a:t>Internship</a:t>
            </a:r>
            <a:r>
              <a:rPr dirty="0" sz="2400" spc="-195"/>
              <a:t> </a:t>
            </a:r>
            <a:r>
              <a:rPr dirty="0" sz="2400"/>
              <a:t>Project</a:t>
            </a:r>
            <a:r>
              <a:rPr dirty="0" sz="2400" spc="-190"/>
              <a:t> </a:t>
            </a:r>
            <a:r>
              <a:rPr dirty="0" sz="2400"/>
              <a:t>by</a:t>
            </a:r>
            <a:r>
              <a:rPr dirty="0" sz="2400" spc="-190"/>
              <a:t> </a:t>
            </a:r>
            <a:r>
              <a:rPr dirty="0" sz="2400" spc="-110" b="1">
                <a:solidFill>
                  <a:srgbClr val="000000"/>
                </a:solidFill>
                <a:latin typeface="Tahoma"/>
                <a:cs typeface="Tahoma"/>
              </a:rPr>
              <a:t>HARSH</a:t>
            </a:r>
            <a:r>
              <a:rPr dirty="0" sz="2400" spc="-145" b="1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dirty="0" sz="2400" spc="-100" b="1">
                <a:solidFill>
                  <a:srgbClr val="000000"/>
                </a:solidFill>
                <a:latin typeface="Tahoma"/>
                <a:cs typeface="Tahoma"/>
              </a:rPr>
              <a:t>GARG</a:t>
            </a:r>
            <a:r>
              <a:rPr dirty="0" sz="2400" spc="-140" b="1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dirty="0" sz="2400">
                <a:hlinkClick r:id="rId5"/>
              </a:rPr>
              <a:t>w</a:t>
            </a:r>
            <a:r>
              <a:rPr dirty="0" sz="2400"/>
              <a:t>ith</a:t>
            </a:r>
            <a:r>
              <a:rPr dirty="0" sz="2400" spc="-185"/>
              <a:t> </a:t>
            </a:r>
            <a:r>
              <a:rPr dirty="0" sz="2400" spc="-95" b="1">
                <a:solidFill>
                  <a:srgbClr val="000000"/>
                </a:solidFill>
                <a:latin typeface="Tahoma"/>
                <a:cs typeface="Tahoma"/>
                <a:hlinkClick r:id="rId6"/>
              </a:rPr>
              <a:t>Mentorness</a:t>
            </a:r>
            <a:r>
              <a:rPr dirty="0" sz="2400" spc="-95" b="1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dirty="0" sz="2400" spc="-100" b="1">
                <a:latin typeface="Tahoma"/>
                <a:cs typeface="Tahoma"/>
              </a:rPr>
              <a:t>Batch</a:t>
            </a:r>
            <a:r>
              <a:rPr dirty="0" sz="2400" spc="-125" b="1">
                <a:latin typeface="Tahoma"/>
                <a:cs typeface="Tahoma"/>
              </a:rPr>
              <a:t> </a:t>
            </a:r>
            <a:r>
              <a:rPr dirty="0" sz="2400" spc="-140" b="1">
                <a:latin typeface="Tahoma"/>
                <a:cs typeface="Tahoma"/>
              </a:rPr>
              <a:t>–MIP-</a:t>
            </a:r>
            <a:r>
              <a:rPr dirty="0" sz="2400" spc="-114" b="1">
                <a:latin typeface="Tahoma"/>
                <a:cs typeface="Tahoma"/>
              </a:rPr>
              <a:t>DA-</a:t>
            </a:r>
            <a:r>
              <a:rPr dirty="0" sz="2400" spc="-25" b="1">
                <a:latin typeface="Tahoma"/>
                <a:cs typeface="Tahoma"/>
              </a:rPr>
              <a:t>06</a:t>
            </a:r>
            <a:endParaRPr sz="2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691098" y="292607"/>
            <a:ext cx="2380615" cy="6502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100" spc="-340">
                <a:solidFill>
                  <a:srgbClr val="282828"/>
                </a:solidFill>
                <a:latin typeface="Lucida Sans Unicode"/>
                <a:cs typeface="Lucida Sans Unicode"/>
              </a:rPr>
              <a:t>Geosțșatia</a:t>
            </a:r>
            <a:r>
              <a:rPr dirty="0" sz="4100" spc="-340">
                <a:solidFill>
                  <a:srgbClr val="282828"/>
                </a:solidFill>
                <a:latin typeface="Lucida Sans Unicode"/>
                <a:cs typeface="Lucida Sans Unicode"/>
              </a:rPr>
              <a:t>l</a:t>
            </a:r>
            <a:endParaRPr sz="4100">
              <a:latin typeface="Lucida Sans Unicode"/>
              <a:cs typeface="Lucida Sans Unicode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8965390" y="292607"/>
            <a:ext cx="968375" cy="650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100" spc="-459">
                <a:solidFill>
                  <a:srgbClr val="282828"/>
                </a:solidFill>
                <a:latin typeface="Lucida Sans Unicode"/>
                <a:cs typeface="Lucida Sans Unicode"/>
              </a:rPr>
              <a:t>lyșÿș</a:t>
            </a:r>
            <a:endParaRPr sz="4100">
              <a:latin typeface="Lucida Sans Unicode"/>
              <a:cs typeface="Lucida Sans Unicode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4052281" y="2611627"/>
            <a:ext cx="187071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80">
                <a:solidFill>
                  <a:srgbClr val="242424"/>
                </a:solidFill>
                <a:latin typeface="Lucida Sans Unicode"/>
                <a:cs typeface="Lucida Sans Unicode"/>
              </a:rPr>
              <a:t>6om</a:t>
            </a:r>
            <a:r>
              <a:rPr dirty="0" sz="1200" spc="-100">
                <a:solidFill>
                  <a:srgbClr val="242424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120">
                <a:solidFill>
                  <a:srgbClr val="21264F"/>
                </a:solidFill>
                <a:latin typeface="Lucida Sans Unicode"/>
                <a:cs typeface="Lucida Sans Unicode"/>
              </a:rPr>
              <a:t>of</a:t>
            </a:r>
            <a:r>
              <a:rPr dirty="0" sz="1200" spc="-85">
                <a:solidFill>
                  <a:srgbClr val="21264F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60">
                <a:solidFill>
                  <a:srgbClr val="262626"/>
                </a:solidFill>
                <a:latin typeface="Lucida Sans Unicode"/>
                <a:cs typeface="Lucida Sans Unicode"/>
              </a:rPr>
              <a:t>Fatalities</a:t>
            </a:r>
            <a:r>
              <a:rPr dirty="0" sz="1200" spc="-45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80">
                <a:solidFill>
                  <a:srgbClr val="2B2B2B"/>
                </a:solidFill>
                <a:latin typeface="Lucida Sans Unicode"/>
                <a:cs typeface="Lucida Sans Unicode"/>
              </a:rPr>
              <a:t>by</a:t>
            </a:r>
            <a:r>
              <a:rPr dirty="0" sz="1200">
                <a:solidFill>
                  <a:srgbClr val="2B2B2B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70">
                <a:solidFill>
                  <a:srgbClr val="262626"/>
                </a:solidFill>
                <a:latin typeface="Lucida Sans Unicode"/>
                <a:cs typeface="Lucida Sans Unicode"/>
              </a:rPr>
              <a:t>Country</a:t>
            </a:r>
            <a:endParaRPr sz="12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3647" y="3291839"/>
            <a:ext cx="1581912" cy="131063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117847" y="1225295"/>
            <a:ext cx="1645920" cy="128015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123944" y="3752087"/>
            <a:ext cx="1237488" cy="112775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169664" y="5236463"/>
            <a:ext cx="289560" cy="128015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6318503" y="4340351"/>
            <a:ext cx="152400" cy="73151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680959" y="5992367"/>
            <a:ext cx="228600" cy="82296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4169664" y="1776983"/>
            <a:ext cx="246887" cy="94487"/>
          </a:xfrm>
          <a:prstGeom prst="rect">
            <a:avLst/>
          </a:prstGeom>
        </p:spPr>
      </p:pic>
      <p:sp>
        <p:nvSpPr>
          <p:cNvPr id="10" name="object 10" descr=""/>
          <p:cNvSpPr txBox="1"/>
          <p:nvPr/>
        </p:nvSpPr>
        <p:spPr>
          <a:xfrm>
            <a:off x="977655" y="518413"/>
            <a:ext cx="1564005" cy="1854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050" spc="-50">
                <a:solidFill>
                  <a:srgbClr val="232323"/>
                </a:solidFill>
                <a:uFill>
                  <a:solidFill>
                    <a:srgbClr val="4B4B4F"/>
                  </a:solidFill>
                </a:uFill>
                <a:latin typeface="Lucida Sans Unicode"/>
                <a:cs typeface="Lucida Sans Unicode"/>
              </a:rPr>
              <a:t>Fatal"ities</a:t>
            </a:r>
            <a:r>
              <a:rPr dirty="0" u="sng" sz="1050" spc="15">
                <a:solidFill>
                  <a:srgbClr val="232323"/>
                </a:solidFill>
                <a:uFill>
                  <a:solidFill>
                    <a:srgbClr val="4B4B4F"/>
                  </a:solidFill>
                </a:uFill>
                <a:latin typeface="Lucida Sans Unicode"/>
                <a:cs typeface="Lucida Sans Unicode"/>
              </a:rPr>
              <a:t> </a:t>
            </a:r>
            <a:r>
              <a:rPr dirty="0" u="sng" sz="1050" spc="-55">
                <a:solidFill>
                  <a:srgbClr val="232323"/>
                </a:solidFill>
                <a:uFill>
                  <a:solidFill>
                    <a:srgbClr val="4B4B4F"/>
                  </a:solidFill>
                </a:uFill>
                <a:latin typeface="Lucida Sans Unicode"/>
                <a:cs typeface="Lucida Sans Unicode"/>
              </a:rPr>
              <a:t>b</a:t>
            </a:r>
            <a:r>
              <a:rPr dirty="0" sz="1050" spc="-55">
                <a:solidFill>
                  <a:srgbClr val="232323"/>
                </a:solidFill>
                <a:latin typeface="Lucida Sans Unicode"/>
                <a:cs typeface="Lucida Sans Unicode"/>
              </a:rPr>
              <a:t>y</a:t>
            </a:r>
            <a:r>
              <a:rPr dirty="0" u="sng" sz="1050" spc="-75">
                <a:solidFill>
                  <a:srgbClr val="232323"/>
                </a:solidFill>
                <a:uFill>
                  <a:solidFill>
                    <a:srgbClr val="4B4B4F"/>
                  </a:solidFill>
                </a:uFill>
                <a:latin typeface="Lucida Sans Unicode"/>
                <a:cs typeface="Lucida Sans Unicode"/>
              </a:rPr>
              <a:t> </a:t>
            </a:r>
            <a:r>
              <a:rPr dirty="0" u="sng" sz="1050" spc="-10">
                <a:solidFill>
                  <a:srgbClr val="232323"/>
                </a:solidFill>
                <a:uFill>
                  <a:solidFill>
                    <a:srgbClr val="4B4B4F"/>
                  </a:solidFill>
                </a:uFill>
                <a:latin typeface="Lucida Sans Unicode"/>
                <a:cs typeface="Lucida Sans Unicode"/>
              </a:rPr>
              <a:t>Reg</a:t>
            </a:r>
            <a:r>
              <a:rPr dirty="0" sz="1050" spc="-10">
                <a:solidFill>
                  <a:srgbClr val="232323"/>
                </a:solidFill>
                <a:latin typeface="Lucida Sans Unicode"/>
                <a:cs typeface="Lucida Sans Unicode"/>
              </a:rPr>
              <a:t>i</a:t>
            </a:r>
            <a:r>
              <a:rPr dirty="0" u="sng" sz="1050" spc="-10">
                <a:solidFill>
                  <a:srgbClr val="232323"/>
                </a:solidFill>
                <a:uFill>
                  <a:solidFill>
                    <a:srgbClr val="4B4B4F"/>
                  </a:solidFill>
                </a:uFill>
                <a:latin typeface="Lucida Sans Unicode"/>
                <a:cs typeface="Lucida Sans Unicode"/>
              </a:rPr>
              <a:t>stration</a:t>
            </a:r>
            <a:endParaRPr sz="1050">
              <a:latin typeface="Lucida Sans Unicode"/>
              <a:cs typeface="Lucida Sans Unicode"/>
            </a:endParaRPr>
          </a:p>
        </p:txBody>
      </p:sp>
      <p:graphicFrame>
        <p:nvGraphicFramePr>
          <p:cNvPr id="11" name="object 11" descr=""/>
          <p:cNvGraphicFramePr>
            <a:graphicFrameLocks noGrp="1"/>
          </p:cNvGraphicFramePr>
          <p:nvPr/>
        </p:nvGraphicFramePr>
        <p:xfrm>
          <a:off x="1251718" y="1080591"/>
          <a:ext cx="1267460" cy="13633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7715"/>
                <a:gridCol w="423545"/>
              </a:tblGrid>
              <a:tr h="495934">
                <a:tc>
                  <a:txBody>
                    <a:bodyPr/>
                    <a:lstStyle/>
                    <a:p>
                      <a:pPr algn="r" marR="109220">
                        <a:lnSpc>
                          <a:spcPts val="735"/>
                        </a:lnSpc>
                      </a:pPr>
                      <a:r>
                        <a:rPr dirty="0" sz="750" spc="-50">
                          <a:solidFill>
                            <a:srgbClr val="759CD4"/>
                          </a:solidFill>
                          <a:latin typeface="Lucida Sans Unicode"/>
                          <a:cs typeface="Lucida Sans Unicode"/>
                        </a:rPr>
                        <a:t>N736PA/PH</a:t>
                      </a:r>
                      <a:r>
                        <a:rPr dirty="0" sz="750" spc="-65">
                          <a:solidFill>
                            <a:srgbClr val="759CD4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dirty="0" sz="750" spc="-130">
                          <a:solidFill>
                            <a:srgbClr val="A57E5B"/>
                          </a:solidFill>
                          <a:latin typeface="Lucida Sans Unicode"/>
                          <a:cs typeface="Lucida Sans Unicode"/>
                        </a:rPr>
                        <a:t>-</a:t>
                      </a:r>
                      <a:r>
                        <a:rPr dirty="0" sz="750" spc="-25">
                          <a:solidFill>
                            <a:srgbClr val="A57E5B"/>
                          </a:solidFill>
                          <a:latin typeface="Lucida Sans Unicode"/>
                          <a:cs typeface="Lucida Sans Unicode"/>
                        </a:rPr>
                        <a:t>...</a:t>
                      </a:r>
                      <a:endParaRPr sz="750">
                        <a:latin typeface="Lucida Sans Unicode"/>
                        <a:cs typeface="Lucida Sans Unicode"/>
                      </a:endParaRPr>
                    </a:p>
                    <a:p>
                      <a:pPr algn="r" marR="105410">
                        <a:lnSpc>
                          <a:spcPct val="100000"/>
                        </a:lnSpc>
                        <a:spcBef>
                          <a:spcPts val="465"/>
                        </a:spcBef>
                      </a:pPr>
                      <a:r>
                        <a:rPr dirty="0" sz="800" spc="-10">
                          <a:solidFill>
                            <a:srgbClr val="5D5D5D"/>
                          </a:solidFill>
                          <a:latin typeface="Lucida Sans Unicode"/>
                          <a:cs typeface="Lucida Sans Unicode"/>
                        </a:rPr>
                        <a:t>JAB119</a:t>
                      </a:r>
                      <a:endParaRPr sz="800">
                        <a:latin typeface="Lucida Sans Unicode"/>
                        <a:cs typeface="Lucida Sans Unicode"/>
                      </a:endParaRPr>
                    </a:p>
                    <a:p>
                      <a:pPr algn="r" marR="118745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dirty="0" sz="850" spc="-135">
                          <a:solidFill>
                            <a:srgbClr val="75B5E8"/>
                          </a:solidFill>
                          <a:latin typeface="Lucida Sans Unicode"/>
                          <a:cs typeface="Lucida Sans Unicode"/>
                        </a:rPr>
                        <a:t>HZ-</a:t>
                      </a:r>
                      <a:r>
                        <a:rPr dirty="0" sz="850" spc="-155">
                          <a:solidFill>
                            <a:srgbClr val="75B5E8"/>
                          </a:solidFill>
                          <a:latin typeface="Lucida Sans Unicode"/>
                          <a:cs typeface="Lucida Sans Unicode"/>
                        </a:rPr>
                        <a:t>AIHMN—</a:t>
                      </a:r>
                      <a:r>
                        <a:rPr dirty="0" sz="850" spc="-25">
                          <a:solidFill>
                            <a:srgbClr val="75B5E8"/>
                          </a:solidFill>
                          <a:latin typeface="Lucida Sans Unicode"/>
                          <a:cs typeface="Lucida Sans Unicode"/>
                        </a:rPr>
                        <a:t>...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202565">
                        <a:lnSpc>
                          <a:spcPts val="735"/>
                        </a:lnSpc>
                      </a:pPr>
                      <a:r>
                        <a:rPr dirty="0" sz="750" spc="-20">
                          <a:solidFill>
                            <a:srgbClr val="A5E2FD"/>
                          </a:solidFill>
                          <a:latin typeface="Lucida Sans Unicode"/>
                          <a:cs typeface="Lucida Sans Unicode"/>
                        </a:rPr>
                        <a:t>0.6K</a:t>
                      </a:r>
                      <a:endParaRPr sz="750">
                        <a:latin typeface="Lucida Sans Unicode"/>
                        <a:cs typeface="Lucida Sans Unicode"/>
                      </a:endParaRPr>
                    </a:p>
                    <a:p>
                      <a:pPr marL="186690">
                        <a:lnSpc>
                          <a:spcPct val="100000"/>
                        </a:lnSpc>
                        <a:spcBef>
                          <a:spcPts val="465"/>
                        </a:spcBef>
                      </a:pPr>
                      <a:r>
                        <a:rPr dirty="0" sz="800" spc="-50">
                          <a:solidFill>
                            <a:srgbClr val="A5E2FD"/>
                          </a:solidFill>
                          <a:latin typeface="Lucida Sans Unicode"/>
                          <a:cs typeface="Lucida Sans Unicode"/>
                        </a:rPr>
                        <a:t>0</a:t>
                      </a:r>
                      <a:endParaRPr sz="800">
                        <a:latin typeface="Lucida Sans Unicode"/>
                        <a:cs typeface="Lucida Sans Unicode"/>
                      </a:endParaRPr>
                    </a:p>
                    <a:p>
                      <a:pPr marL="128270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dirty="0" sz="850" spc="-20">
                          <a:solidFill>
                            <a:srgbClr val="8A5D80"/>
                          </a:solidFill>
                          <a:latin typeface="Lucida Sans Unicode"/>
                          <a:cs typeface="Lucida Sans Unicode"/>
                        </a:rPr>
                        <a:t>0.3K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0"/>
                </a:tc>
              </a:tr>
              <a:tr h="179705">
                <a:tc>
                  <a:txBody>
                    <a:bodyPr/>
                    <a:lstStyle/>
                    <a:p>
                      <a:pPr algn="r" marR="11303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850" spc="-125">
                          <a:solidFill>
                            <a:srgbClr val="7C7C7C"/>
                          </a:solidFill>
                          <a:latin typeface="Lucida Sans Unicode"/>
                          <a:cs typeface="Lucida Sans Unicode"/>
                        </a:rPr>
                        <a:t>K—</a:t>
                      </a:r>
                      <a:r>
                        <a:rPr dirty="0" sz="850" spc="-25">
                          <a:solidFill>
                            <a:srgbClr val="7C7C7C"/>
                          </a:solidFill>
                          <a:latin typeface="Lucida Sans Unicode"/>
                          <a:cs typeface="Lucida Sans Unicode"/>
                        </a:rPr>
                        <a:t>jAV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985"/>
                </a:tc>
                <a:tc>
                  <a:txBody>
                    <a:bodyPr/>
                    <a:lstStyle/>
                    <a:p>
                      <a:pPr marL="12827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850" spc="-20">
                          <a:solidFill>
                            <a:srgbClr val="609CD4"/>
                          </a:solidFill>
                          <a:latin typeface="Lucida Sans Unicode"/>
                          <a:cs typeface="Lucida Sans Unicode"/>
                        </a:rPr>
                        <a:t>0.3K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985"/>
                </a:tc>
              </a:tr>
              <a:tr h="180975">
                <a:tc>
                  <a:txBody>
                    <a:bodyPr/>
                    <a:lstStyle/>
                    <a:p>
                      <a:pPr algn="r" marR="11176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850" spc="-200">
                          <a:solidFill>
                            <a:srgbClr val="7C7C7C"/>
                          </a:solidFill>
                          <a:latin typeface="Lucida Sans Unicode"/>
                          <a:cs typeface="Lucida Sans Unicode"/>
                        </a:rPr>
                        <a:t>VT—</a:t>
                      </a:r>
                      <a:r>
                        <a:rPr dirty="0" sz="850" spc="-25">
                          <a:solidFill>
                            <a:srgbClr val="7C7C7C"/>
                          </a:solidFill>
                          <a:latin typeface="Lucida Sans Unicode"/>
                          <a:cs typeface="Lucida Sans Unicode"/>
                        </a:rPr>
                        <a:t>EFO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985"/>
                </a:tc>
                <a:tc>
                  <a:txBody>
                    <a:bodyPr/>
                    <a:lstStyle/>
                    <a:p>
                      <a:pPr marL="12827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850" spc="-20">
                          <a:solidFill>
                            <a:srgbClr val="609CD4"/>
                          </a:solidFill>
                          <a:latin typeface="Lucida Sans Unicode"/>
                          <a:cs typeface="Lucida Sans Unicode"/>
                        </a:rPr>
                        <a:t>0.3K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985"/>
                </a:tc>
              </a:tr>
              <a:tr h="179705">
                <a:tc>
                  <a:txBody>
                    <a:bodyPr/>
                    <a:lstStyle/>
                    <a:p>
                      <a:pPr algn="r" marR="116205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dirty="0" sz="850" spc="-120">
                          <a:solidFill>
                            <a:srgbClr val="A5E2FD"/>
                          </a:solidFill>
                          <a:latin typeface="Lucida Sans Unicode"/>
                          <a:cs typeface="Lucida Sans Unicode"/>
                        </a:rPr>
                        <a:t>HZ-</a:t>
                      </a:r>
                      <a:r>
                        <a:rPr dirty="0" sz="850" spc="-25">
                          <a:solidFill>
                            <a:srgbClr val="A5E2FD"/>
                          </a:solidFill>
                          <a:latin typeface="Lucida Sans Unicode"/>
                          <a:cs typeface="Lucida Sans Unicode"/>
                        </a:rPr>
                        <a:t>AHK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8255"/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65"/>
                        </a:spcBef>
                      </a:pPr>
                      <a:r>
                        <a:rPr dirty="0" sz="850" spc="-20">
                          <a:solidFill>
                            <a:srgbClr val="A5E2FD"/>
                          </a:solidFill>
                          <a:latin typeface="Lucida Sans Unicode"/>
                          <a:cs typeface="Lucida Sans Unicode"/>
                        </a:rPr>
                        <a:t>0.3K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8255"/>
                </a:tc>
              </a:tr>
              <a:tr h="177800">
                <a:tc>
                  <a:txBody>
                    <a:bodyPr/>
                    <a:lstStyle/>
                    <a:p>
                      <a:pPr algn="r" marR="111760"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r>
                        <a:rPr dirty="0" sz="850" spc="-100">
                          <a:solidFill>
                            <a:srgbClr val="8ACDFD"/>
                          </a:solidFill>
                          <a:latin typeface="Lucida Sans Unicode"/>
                          <a:cs typeface="Lucida Sans Unicode"/>
                        </a:rPr>
                        <a:t>9M-</a:t>
                      </a:r>
                      <a:r>
                        <a:rPr dirty="0" sz="850" spc="-25">
                          <a:solidFill>
                            <a:srgbClr val="8ACDFD"/>
                          </a:solidFill>
                          <a:latin typeface="Lucida Sans Unicode"/>
                          <a:cs typeface="Lucida Sans Unicode"/>
                        </a:rPr>
                        <a:t>MRD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r>
                        <a:rPr dirty="0" sz="850" spc="-50">
                          <a:solidFill>
                            <a:srgbClr val="5D5D5D"/>
                          </a:solidFill>
                          <a:latin typeface="Lucida Sans Unicode"/>
                          <a:cs typeface="Lucida Sans Unicode"/>
                        </a:rPr>
                        <a:t>0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5080"/>
                </a:tc>
              </a:tr>
              <a:tr h="149225">
                <a:tc>
                  <a:txBody>
                    <a:bodyPr/>
                    <a:lstStyle/>
                    <a:p>
                      <a:pPr algn="r" marR="114935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850" spc="-105">
                          <a:solidFill>
                            <a:srgbClr val="5D5D5D"/>
                          </a:solidFill>
                          <a:latin typeface="Lucida Sans Unicode"/>
                          <a:cs typeface="Lucida Sans Unicode"/>
                        </a:rPr>
                        <a:t>EP-</a:t>
                      </a:r>
                      <a:r>
                        <a:rPr dirty="0" sz="850" spc="-25">
                          <a:solidFill>
                            <a:srgbClr val="5D5D5D"/>
                          </a:solidFill>
                          <a:latin typeface="Lucida Sans Unicode"/>
                          <a:cs typeface="Lucida Sans Unicode"/>
                        </a:rPr>
                        <a:t>IBU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985"/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dirty="0" sz="850" spc="-50">
                          <a:solidFill>
                            <a:srgbClr val="609CD4"/>
                          </a:solidFill>
                          <a:latin typeface="Lucida Sans Unicode"/>
                          <a:cs typeface="Lucida Sans Unicode"/>
                        </a:rPr>
                        <a:t>0</a:t>
                      </a:r>
                      <a:endParaRPr sz="850">
                        <a:latin typeface="Lucida Sans Unicode"/>
                        <a:cs typeface="Lucida Sans Unicode"/>
                      </a:endParaRPr>
                    </a:p>
                  </a:txBody>
                  <a:tcPr marL="0" marR="0" marB="0" marT="6985"/>
                </a:tc>
              </a:tr>
            </a:tbl>
          </a:graphicData>
        </a:graphic>
      </p:graphicFrame>
      <p:sp>
        <p:nvSpPr>
          <p:cNvPr id="12" name="object 12" descr=""/>
          <p:cNvSpPr txBox="1"/>
          <p:nvPr/>
        </p:nvSpPr>
        <p:spPr>
          <a:xfrm>
            <a:off x="1635588" y="2473197"/>
            <a:ext cx="274955" cy="154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" spc="-145">
                <a:solidFill>
                  <a:srgbClr val="A5E2FD"/>
                </a:solidFill>
                <a:latin typeface="Lucida Sans Unicode"/>
                <a:cs typeface="Lucida Sans Unicode"/>
              </a:rPr>
              <a:t>15-</a:t>
            </a:r>
            <a:r>
              <a:rPr dirty="0" sz="850" spc="-105">
                <a:solidFill>
                  <a:srgbClr val="A5E2FD"/>
                </a:solidFill>
                <a:latin typeface="Lucida Sans Unicode"/>
                <a:cs typeface="Lucida Sans Unicode"/>
              </a:rPr>
              <a:t>2Z</a:t>
            </a:r>
            <a:endParaRPr sz="850">
              <a:latin typeface="Lucida Sans Unicode"/>
              <a:cs typeface="Lucida Sans Unicode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2114047" y="2473197"/>
            <a:ext cx="81915" cy="154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" spc="-50">
                <a:solidFill>
                  <a:srgbClr val="A5E2FD"/>
                </a:solidFill>
                <a:latin typeface="Lucida Sans Unicode"/>
                <a:cs typeface="Lucida Sans Unicode"/>
              </a:rPr>
              <a:t>0</a:t>
            </a:r>
            <a:endParaRPr sz="850">
              <a:latin typeface="Lucida Sans Unicode"/>
              <a:cs typeface="Lucida Sans Unicode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1917298" y="2707893"/>
            <a:ext cx="132080" cy="154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" spc="-170">
                <a:solidFill>
                  <a:srgbClr val="A5E2FD"/>
                </a:solidFill>
                <a:latin typeface="Lucida Sans Unicode"/>
                <a:cs typeface="Lucida Sans Unicode"/>
              </a:rPr>
              <a:t>OK</a:t>
            </a:r>
            <a:endParaRPr sz="850">
              <a:latin typeface="Lucida Sans Unicode"/>
              <a:cs typeface="Lucida Sans Unicode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2407616" y="2690621"/>
            <a:ext cx="909319" cy="336550"/>
          </a:xfrm>
          <a:prstGeom prst="rect">
            <a:avLst/>
          </a:prstGeom>
        </p:spPr>
        <p:txBody>
          <a:bodyPr wrap="square" lIns="0" tIns="29845" rIns="0" bIns="0" rtlCol="0" vert="horz">
            <a:spAutoFit/>
          </a:bodyPr>
          <a:lstStyle/>
          <a:p>
            <a:pPr marL="143510">
              <a:lnSpc>
                <a:spcPct val="100000"/>
              </a:lnSpc>
              <a:spcBef>
                <a:spcPts val="235"/>
              </a:spcBef>
            </a:pPr>
            <a:r>
              <a:rPr dirty="0" sz="850" spc="-25">
                <a:solidFill>
                  <a:srgbClr val="5D5D5D"/>
                </a:solidFill>
                <a:latin typeface="Lucida Sans Unicode"/>
                <a:cs typeface="Lucida Sans Unicode"/>
              </a:rPr>
              <a:t>2K</a:t>
            </a:r>
            <a:endParaRPr sz="8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 sz="950" spc="-35">
                <a:solidFill>
                  <a:srgbClr val="568EB1"/>
                </a:solidFill>
                <a:latin typeface="Lucida Sans Unicode"/>
                <a:cs typeface="Lucida Sans Unicode"/>
              </a:rPr>
              <a:t>Sum</a:t>
            </a:r>
            <a:r>
              <a:rPr dirty="0" sz="950" spc="-65">
                <a:solidFill>
                  <a:srgbClr val="568EB1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-100">
                <a:solidFill>
                  <a:srgbClr val="5D2362"/>
                </a:solidFill>
                <a:latin typeface="Lucida Sans Unicode"/>
                <a:cs typeface="Lucida Sans Unicode"/>
              </a:rPr>
              <a:t>of</a:t>
            </a:r>
            <a:r>
              <a:rPr dirty="0" sz="950" spc="-80">
                <a:solidFill>
                  <a:srgbClr val="5D2362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-25">
                <a:solidFill>
                  <a:srgbClr val="242362"/>
                </a:solidFill>
                <a:latin typeface="Lucida Sans Unicode"/>
                <a:cs typeface="Lucida Sans Unicode"/>
              </a:rPr>
              <a:t>Fatalities</a:t>
            </a:r>
            <a:endParaRPr sz="950">
              <a:latin typeface="Lucida Sans Unicode"/>
              <a:cs typeface="Lucida Sans Unicode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2380237" y="3707891"/>
            <a:ext cx="266065" cy="379095"/>
          </a:xfrm>
          <a:prstGeom prst="rect">
            <a:avLst/>
          </a:prstGeom>
        </p:spPr>
        <p:txBody>
          <a:bodyPr wrap="square" lIns="0" tIns="67310" rIns="0" bIns="0" rtlCol="0" vert="horz">
            <a:spAutoFit/>
          </a:bodyPr>
          <a:lstStyle/>
          <a:p>
            <a:pPr marL="67310">
              <a:lnSpc>
                <a:spcPct val="100000"/>
              </a:lnSpc>
              <a:spcBef>
                <a:spcPts val="530"/>
              </a:spcBef>
            </a:pPr>
            <a:r>
              <a:rPr dirty="0" sz="800" spc="-70">
                <a:solidFill>
                  <a:srgbClr val="8ACDFD"/>
                </a:solidFill>
                <a:latin typeface="Lucida Sans Unicode"/>
                <a:cs typeface="Lucida Sans Unicode"/>
              </a:rPr>
              <a:t>1.ZK</a:t>
            </a:r>
            <a:endParaRPr sz="8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430"/>
              </a:spcBef>
            </a:pPr>
            <a:r>
              <a:rPr dirty="0" sz="800" spc="-20">
                <a:solidFill>
                  <a:srgbClr val="8ACDFD"/>
                </a:solidFill>
                <a:latin typeface="Lucida Sans Unicode"/>
                <a:cs typeface="Lucida Sans Unicode"/>
              </a:rPr>
              <a:t>1.1K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1261082" y="3707891"/>
            <a:ext cx="656590" cy="739140"/>
          </a:xfrm>
          <a:prstGeom prst="rect">
            <a:avLst/>
          </a:prstGeom>
        </p:spPr>
        <p:txBody>
          <a:bodyPr wrap="square" lIns="0" tIns="67310" rIns="0" bIns="0" rtlCol="0" vert="horz">
            <a:spAutoFit/>
          </a:bodyPr>
          <a:lstStyle/>
          <a:p>
            <a:pPr marL="14604">
              <a:lnSpc>
                <a:spcPct val="100000"/>
              </a:lnSpc>
              <a:spcBef>
                <a:spcPts val="530"/>
              </a:spcBef>
            </a:pPr>
            <a:r>
              <a:rPr dirty="0" sz="800" spc="-65">
                <a:solidFill>
                  <a:srgbClr val="CFB580"/>
                </a:solidFill>
                <a:latin typeface="Lucida Sans Unicode"/>
                <a:cs typeface="Lucida Sans Unicode"/>
              </a:rPr>
              <a:t>Antonov</a:t>
            </a:r>
            <a:r>
              <a:rPr dirty="0" sz="800" spc="75">
                <a:solidFill>
                  <a:srgbClr val="CFB580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120">
                <a:solidFill>
                  <a:srgbClr val="75B5E8"/>
                </a:solidFill>
                <a:latin typeface="Lucida Sans Unicode"/>
                <a:cs typeface="Lucida Sans Unicode"/>
              </a:rPr>
              <a:t>An-</a:t>
            </a:r>
            <a:r>
              <a:rPr dirty="0" sz="800" spc="-25">
                <a:solidFill>
                  <a:srgbClr val="75B5E8"/>
                </a:solidFill>
                <a:latin typeface="Lucida Sans Unicode"/>
                <a:cs typeface="Lucida Sans Unicode"/>
              </a:rPr>
              <a:t>...</a:t>
            </a:r>
            <a:endParaRPr sz="800">
              <a:latin typeface="Lucida Sans Unicode"/>
              <a:cs typeface="Lucida Sans Unicode"/>
            </a:endParaRPr>
          </a:p>
          <a:p>
            <a:pPr marL="52069" marR="5080" indent="-33655">
              <a:lnSpc>
                <a:spcPct val="145000"/>
              </a:lnSpc>
            </a:pPr>
            <a:r>
              <a:rPr dirty="0" sz="800" spc="-75">
                <a:solidFill>
                  <a:srgbClr val="607EBA"/>
                </a:solidFill>
                <a:latin typeface="Lucida Sans Unicode"/>
                <a:cs typeface="Lucida Sans Unicode"/>
              </a:rPr>
              <a:t>Douglas</a:t>
            </a:r>
            <a:r>
              <a:rPr dirty="0" sz="800" spc="85">
                <a:solidFill>
                  <a:srgbClr val="607EBA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130">
                <a:solidFill>
                  <a:srgbClr val="A5E2FD"/>
                </a:solidFill>
                <a:latin typeface="Lucida Sans Unicode"/>
                <a:cs typeface="Lucida Sans Unicode"/>
              </a:rPr>
              <a:t>DC-</a:t>
            </a:r>
            <a:r>
              <a:rPr dirty="0" sz="800" spc="-30">
                <a:solidFill>
                  <a:srgbClr val="A5E2FD"/>
                </a:solidFill>
                <a:latin typeface="Lucida Sans Unicode"/>
                <a:cs typeface="Lucida Sans Unicode"/>
              </a:rPr>
              <a:t>... </a:t>
            </a:r>
            <a:r>
              <a:rPr dirty="0" sz="800" spc="-60">
                <a:solidFill>
                  <a:srgbClr val="8ACDFD"/>
                </a:solidFill>
                <a:latin typeface="Lucida Sans Unicode"/>
                <a:cs typeface="Lucida Sans Unicode"/>
              </a:rPr>
              <a:t>Douglas</a:t>
            </a:r>
            <a:r>
              <a:rPr dirty="0" sz="800" spc="-10">
                <a:solidFill>
                  <a:srgbClr val="8ACDFD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114">
                <a:solidFill>
                  <a:srgbClr val="8ACDFD"/>
                </a:solidFill>
                <a:latin typeface="Lucida Sans Unicode"/>
                <a:cs typeface="Lucida Sans Unicode"/>
              </a:rPr>
              <a:t>C-</a:t>
            </a:r>
            <a:r>
              <a:rPr dirty="0" sz="800" spc="-85">
                <a:solidFill>
                  <a:srgbClr val="8ACDFD"/>
                </a:solidFill>
                <a:latin typeface="Lucida Sans Unicode"/>
                <a:cs typeface="Lucida Sans Unicode"/>
              </a:rPr>
              <a:t>47</a:t>
            </a:r>
            <a:endParaRPr sz="8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480"/>
              </a:spcBef>
            </a:pPr>
            <a:r>
              <a:rPr dirty="0" sz="800" spc="-65">
                <a:solidFill>
                  <a:srgbClr val="75B5E8"/>
                </a:solidFill>
                <a:latin typeface="Lucida Sans Unicode"/>
                <a:cs typeface="Lucida Sans Unicode"/>
              </a:rPr>
              <a:t>Ilyushin</a:t>
            </a:r>
            <a:r>
              <a:rPr dirty="0" sz="800" spc="25">
                <a:solidFill>
                  <a:srgbClr val="75B5E8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80">
                <a:solidFill>
                  <a:srgbClr val="8A5DA0"/>
                </a:solidFill>
                <a:latin typeface="Lucida Sans Unicode"/>
                <a:cs typeface="Lucida Sans Unicode"/>
              </a:rPr>
              <a:t>IL-</a:t>
            </a:r>
            <a:r>
              <a:rPr dirty="0" sz="800" spc="-40">
                <a:solidFill>
                  <a:srgbClr val="8A5DA0"/>
                </a:solidFill>
                <a:latin typeface="Lucida Sans Unicode"/>
                <a:cs typeface="Lucida Sans Unicode"/>
              </a:rPr>
              <a:t>18B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1274145" y="4604003"/>
            <a:ext cx="643890" cy="7327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 indent="13335">
              <a:lnSpc>
                <a:spcPct val="145000"/>
              </a:lnSpc>
              <a:spcBef>
                <a:spcPts val="100"/>
              </a:spcBef>
            </a:pPr>
            <a:r>
              <a:rPr dirty="0" sz="800" spc="-75">
                <a:solidFill>
                  <a:srgbClr val="CFB580"/>
                </a:solidFill>
                <a:latin typeface="Lucida Sans Unicode"/>
                <a:cs typeface="Lucida Sans Unicode"/>
              </a:rPr>
              <a:t>Tupo</a:t>
            </a:r>
            <a:r>
              <a:rPr dirty="0" sz="800" spc="-75">
                <a:solidFill>
                  <a:srgbClr val="757EBA"/>
                </a:solidFill>
                <a:latin typeface="Lucida Sans Unicode"/>
                <a:cs typeface="Lucida Sans Unicode"/>
              </a:rPr>
              <a:t>lev</a:t>
            </a:r>
            <a:r>
              <a:rPr dirty="0" sz="800" spc="95">
                <a:solidFill>
                  <a:srgbClr val="757EBA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120">
                <a:solidFill>
                  <a:srgbClr val="CFB580"/>
                </a:solidFill>
                <a:latin typeface="Lucida Sans Unicode"/>
                <a:cs typeface="Lucida Sans Unicode"/>
              </a:rPr>
              <a:t>TU-</a:t>
            </a:r>
            <a:r>
              <a:rPr dirty="0" sz="800" spc="-35">
                <a:solidFill>
                  <a:srgbClr val="CFB580"/>
                </a:solidFill>
                <a:latin typeface="Lucida Sans Unicode"/>
                <a:cs typeface="Lucida Sans Unicode"/>
              </a:rPr>
              <a:t>... </a:t>
            </a:r>
            <a:r>
              <a:rPr dirty="0" sz="800" spc="-80">
                <a:solidFill>
                  <a:srgbClr val="8ACDFD"/>
                </a:solidFill>
                <a:latin typeface="Lucida Sans Unicode"/>
                <a:cs typeface="Lucida Sans Unicode"/>
              </a:rPr>
              <a:t>Douglas</a:t>
            </a:r>
            <a:r>
              <a:rPr dirty="0" sz="800" spc="100">
                <a:solidFill>
                  <a:srgbClr val="8ACDFD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100">
                <a:solidFill>
                  <a:srgbClr val="75B5E8"/>
                </a:solidFill>
                <a:latin typeface="Lucida Sans Unicode"/>
                <a:cs typeface="Lucida Sans Unicode"/>
              </a:rPr>
              <a:t>DC-</a:t>
            </a:r>
            <a:r>
              <a:rPr dirty="0" sz="800" spc="-50">
                <a:solidFill>
                  <a:srgbClr val="75B5E8"/>
                </a:solidFill>
                <a:latin typeface="Lucida Sans Unicode"/>
                <a:cs typeface="Lucida Sans Unicode"/>
              </a:rPr>
              <a:t>4</a:t>
            </a:r>
            <a:r>
              <a:rPr dirty="0" sz="800" spc="-45">
                <a:solidFill>
                  <a:srgbClr val="75B5E8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45">
                <a:solidFill>
                  <a:srgbClr val="605DA0"/>
                </a:solidFill>
                <a:latin typeface="Lucida Sans Unicode"/>
                <a:cs typeface="Lucida Sans Unicode"/>
              </a:rPr>
              <a:t>de</a:t>
            </a:r>
            <a:r>
              <a:rPr dirty="0" sz="800" spc="-10">
                <a:solidFill>
                  <a:srgbClr val="605DA0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60">
                <a:solidFill>
                  <a:srgbClr val="A5E2FD"/>
                </a:solidFill>
                <a:latin typeface="Lucida Sans Unicode"/>
                <a:cs typeface="Lucida Sans Unicode"/>
              </a:rPr>
              <a:t>Havilland...</a:t>
            </a:r>
            <a:r>
              <a:rPr dirty="0" sz="800" spc="500">
                <a:solidFill>
                  <a:srgbClr val="A5E2FD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65">
                <a:solidFill>
                  <a:srgbClr val="CFB580"/>
                </a:solidFill>
                <a:latin typeface="Lucida Sans Unicode"/>
                <a:cs typeface="Lucida Sans Unicode"/>
              </a:rPr>
              <a:t>Tupo</a:t>
            </a:r>
            <a:r>
              <a:rPr dirty="0" sz="800" spc="-65">
                <a:solidFill>
                  <a:srgbClr val="757EBA"/>
                </a:solidFill>
                <a:latin typeface="Lucida Sans Unicode"/>
                <a:cs typeface="Lucida Sans Unicode"/>
              </a:rPr>
              <a:t>lev</a:t>
            </a:r>
            <a:r>
              <a:rPr dirty="0" sz="800" spc="25">
                <a:solidFill>
                  <a:srgbClr val="757EBA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120">
                <a:solidFill>
                  <a:srgbClr val="8A5DA0"/>
                </a:solidFill>
                <a:latin typeface="Lucida Sans Unicode"/>
                <a:cs typeface="Lucida Sans Unicode"/>
              </a:rPr>
              <a:t>TU-</a:t>
            </a:r>
            <a:r>
              <a:rPr dirty="0" sz="800" spc="-25">
                <a:solidFill>
                  <a:srgbClr val="8A5DA0"/>
                </a:solidFill>
                <a:latin typeface="Lucida Sans Unicode"/>
                <a:cs typeface="Lucida Sans Unicode"/>
              </a:rPr>
              <a:t>...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19" name="object 19" descr=""/>
          <p:cNvSpPr txBox="1"/>
          <p:nvPr/>
        </p:nvSpPr>
        <p:spPr>
          <a:xfrm>
            <a:off x="2298619" y="4055363"/>
            <a:ext cx="274955" cy="128143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 marL="75565" marR="5080" indent="-27940">
              <a:lnSpc>
                <a:spcPct val="146300"/>
              </a:lnSpc>
              <a:spcBef>
                <a:spcPts val="135"/>
              </a:spcBef>
            </a:pPr>
            <a:r>
              <a:rPr dirty="0" sz="800" spc="-25">
                <a:solidFill>
                  <a:srgbClr val="5D5D5D"/>
                </a:solidFill>
                <a:latin typeface="Lucida Sans Unicode"/>
                <a:cs typeface="Lucida Sans Unicode"/>
              </a:rPr>
              <a:t>UK </a:t>
            </a:r>
            <a:r>
              <a:rPr dirty="0" sz="800" spc="-125">
                <a:solidFill>
                  <a:srgbClr val="8ACDFD"/>
                </a:solidFill>
                <a:latin typeface="Lucida Sans Unicode"/>
                <a:cs typeface="Lucida Sans Unicode"/>
              </a:rPr>
              <a:t>1.OK</a:t>
            </a:r>
            <a:r>
              <a:rPr dirty="0" sz="800" spc="-25">
                <a:solidFill>
                  <a:srgbClr val="8ACDFD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25">
                <a:solidFill>
                  <a:srgbClr val="A5E2FD"/>
                </a:solidFill>
                <a:latin typeface="Lucida Sans Unicode"/>
                <a:cs typeface="Lucida Sans Unicode"/>
              </a:rPr>
              <a:t>OK</a:t>
            </a:r>
            <a:endParaRPr sz="800">
              <a:latin typeface="Lucida Sans Unicode"/>
              <a:cs typeface="Lucida Sans Unicode"/>
            </a:endParaRPr>
          </a:p>
          <a:p>
            <a:pPr marL="44450" marR="30480" indent="10160">
              <a:lnSpc>
                <a:spcPct val="145000"/>
              </a:lnSpc>
              <a:spcBef>
                <a:spcPts val="70"/>
              </a:spcBef>
            </a:pPr>
            <a:r>
              <a:rPr dirty="0" sz="800" spc="-85">
                <a:solidFill>
                  <a:srgbClr val="A5E2FD"/>
                </a:solidFill>
                <a:latin typeface="Lucida Sans Unicode"/>
                <a:cs typeface="Lucida Sans Unicode"/>
              </a:rPr>
              <a:t>a.gK</a:t>
            </a:r>
            <a:r>
              <a:rPr dirty="0" sz="800" spc="500">
                <a:solidFill>
                  <a:srgbClr val="A5E2FD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50">
                <a:solidFill>
                  <a:srgbClr val="A5E2FD"/>
                </a:solidFill>
                <a:latin typeface="Lucida Sans Unicode"/>
                <a:cs typeface="Lucida Sans Unicode"/>
              </a:rPr>
              <a:t>0</a:t>
            </a:r>
            <a:endParaRPr sz="800">
              <a:latin typeface="Lucida Sans Unicode"/>
              <a:cs typeface="Lucida Sans Unicode"/>
            </a:endParaRPr>
          </a:p>
          <a:p>
            <a:pPr marL="20320">
              <a:lnSpc>
                <a:spcPct val="100000"/>
              </a:lnSpc>
              <a:spcBef>
                <a:spcPts val="434"/>
              </a:spcBef>
            </a:pPr>
            <a:r>
              <a:rPr dirty="0" sz="800" spc="-50">
                <a:solidFill>
                  <a:srgbClr val="8ACDFD"/>
                </a:solidFill>
                <a:latin typeface="Lucida Sans Unicode"/>
                <a:cs typeface="Lucida Sans Unicode"/>
              </a:rPr>
              <a:t>0</a:t>
            </a:r>
            <a:endParaRPr sz="8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430"/>
              </a:spcBef>
            </a:pPr>
            <a:r>
              <a:rPr dirty="0" sz="800" spc="-25">
                <a:solidFill>
                  <a:srgbClr val="609CD4"/>
                </a:solidFill>
                <a:latin typeface="Lucida Sans Unicode"/>
                <a:cs typeface="Lucida Sans Unicode"/>
              </a:rPr>
              <a:t>OAK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20" name="object 20" descr=""/>
          <p:cNvSpPr txBox="1"/>
          <p:nvPr/>
        </p:nvSpPr>
        <p:spPr>
          <a:xfrm>
            <a:off x="1302166" y="5551931"/>
            <a:ext cx="613410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85">
                <a:solidFill>
                  <a:srgbClr val="8ACDFD"/>
                </a:solidFill>
                <a:latin typeface="Lucida Sans Unicode"/>
                <a:cs typeface="Lucida Sans Unicode"/>
              </a:rPr>
              <a:t>\’akovIev</a:t>
            </a:r>
            <a:r>
              <a:rPr dirty="0" sz="800" spc="90">
                <a:solidFill>
                  <a:srgbClr val="8ACDFD"/>
                </a:solidFill>
                <a:latin typeface="Lucida Sans Unicode"/>
                <a:cs typeface="Lucida Sans Unicode"/>
              </a:rPr>
              <a:t> </a:t>
            </a:r>
            <a:r>
              <a:rPr dirty="0" sz="800" spc="-60">
                <a:solidFill>
                  <a:srgbClr val="A5E2FD"/>
                </a:solidFill>
                <a:latin typeface="Lucida Sans Unicode"/>
                <a:cs typeface="Lucida Sans Unicode"/>
              </a:rPr>
              <a:t>YA...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2291233" y="5551931"/>
            <a:ext cx="213995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60">
                <a:solidFill>
                  <a:srgbClr val="A5E2FD"/>
                </a:solidFill>
                <a:latin typeface="Lucida Sans Unicode"/>
                <a:cs typeface="Lucida Sans Unicode"/>
              </a:rPr>
              <a:t>0.8K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22" name="object 22" descr=""/>
          <p:cNvSpPr txBox="1"/>
          <p:nvPr/>
        </p:nvSpPr>
        <p:spPr>
          <a:xfrm>
            <a:off x="1916826" y="5786627"/>
            <a:ext cx="132080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75">
                <a:solidFill>
                  <a:srgbClr val="A5E2FD"/>
                </a:solidFill>
                <a:latin typeface="Cambria"/>
                <a:cs typeface="Cambria"/>
              </a:rPr>
              <a:t>DK</a:t>
            </a:r>
            <a:endParaRPr sz="800">
              <a:latin typeface="Cambria"/>
              <a:cs typeface="Cambria"/>
            </a:endParaRPr>
          </a:p>
        </p:txBody>
      </p:sp>
      <p:sp>
        <p:nvSpPr>
          <p:cNvPr id="23" name="object 23" descr=""/>
          <p:cNvSpPr txBox="1"/>
          <p:nvPr/>
        </p:nvSpPr>
        <p:spPr>
          <a:xfrm>
            <a:off x="2408237" y="5941821"/>
            <a:ext cx="904875" cy="154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">
                <a:solidFill>
                  <a:srgbClr val="568EB1"/>
                </a:solidFill>
                <a:latin typeface="Lucida Sans Unicode"/>
                <a:cs typeface="Lucida Sans Unicode"/>
              </a:rPr>
              <a:t>Sum</a:t>
            </a:r>
            <a:r>
              <a:rPr dirty="0" sz="850" spc="10">
                <a:solidFill>
                  <a:srgbClr val="568EB1"/>
                </a:solidFill>
                <a:latin typeface="Lucida Sans Unicode"/>
                <a:cs typeface="Lucida Sans Unicode"/>
              </a:rPr>
              <a:t> </a:t>
            </a:r>
            <a:r>
              <a:rPr dirty="0" sz="850" spc="-45">
                <a:solidFill>
                  <a:srgbClr val="5D2362"/>
                </a:solidFill>
                <a:latin typeface="Lucida Sans Unicode"/>
                <a:cs typeface="Lucida Sans Unicode"/>
              </a:rPr>
              <a:t>of</a:t>
            </a:r>
            <a:r>
              <a:rPr dirty="0" sz="850" spc="5">
                <a:solidFill>
                  <a:srgbClr val="5D2362"/>
                </a:solidFill>
                <a:latin typeface="Lucida Sans Unicode"/>
                <a:cs typeface="Lucida Sans Unicode"/>
              </a:rPr>
              <a:t> </a:t>
            </a:r>
            <a:r>
              <a:rPr dirty="0" sz="850" spc="-10">
                <a:solidFill>
                  <a:srgbClr val="242385"/>
                </a:solidFill>
                <a:latin typeface="Lucida Sans Unicode"/>
                <a:cs typeface="Lucida Sans Unicode"/>
              </a:rPr>
              <a:t>Fatalities</a:t>
            </a:r>
            <a:endParaRPr sz="850">
              <a:latin typeface="Lucida Sans Unicode"/>
              <a:cs typeface="Lucida Sans Unicode"/>
            </a:endParaRPr>
          </a:p>
        </p:txBody>
      </p:sp>
      <p:sp>
        <p:nvSpPr>
          <p:cNvPr id="24" name="object 24" descr=""/>
          <p:cNvSpPr txBox="1"/>
          <p:nvPr/>
        </p:nvSpPr>
        <p:spPr>
          <a:xfrm>
            <a:off x="4617469" y="2552699"/>
            <a:ext cx="207010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105">
                <a:solidFill>
                  <a:srgbClr val="E6CDA0"/>
                </a:solidFill>
                <a:latin typeface="Lucida Sans Unicode"/>
                <a:cs typeface="Lucida Sans Unicode"/>
              </a:rPr>
              <a:t>1.OK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25" name="object 25" descr=""/>
          <p:cNvSpPr txBox="1"/>
          <p:nvPr/>
        </p:nvSpPr>
        <p:spPr>
          <a:xfrm>
            <a:off x="4287673" y="3125723"/>
            <a:ext cx="417830" cy="2463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840"/>
              </a:lnSpc>
              <a:spcBef>
                <a:spcPts val="100"/>
              </a:spcBef>
            </a:pPr>
            <a:r>
              <a:rPr dirty="0" sz="800" spc="-25">
                <a:solidFill>
                  <a:srgbClr val="A5E2FD"/>
                </a:solidFill>
                <a:latin typeface="Lucida Sans Unicode"/>
                <a:cs typeface="Lucida Sans Unicode"/>
              </a:rPr>
              <a:t>0</a:t>
            </a:r>
            <a:r>
              <a:rPr dirty="0" sz="800" spc="-25">
                <a:solidFill>
                  <a:srgbClr val="605D80"/>
                </a:solidFill>
                <a:latin typeface="Lucida Sans Unicode"/>
                <a:cs typeface="Lucida Sans Unicode"/>
              </a:rPr>
              <a:t>K</a:t>
            </a:r>
            <a:endParaRPr sz="800">
              <a:latin typeface="Lucida Sans Unicode"/>
              <a:cs typeface="Lucida Sans Unicode"/>
            </a:endParaRPr>
          </a:p>
          <a:p>
            <a:pPr marL="186690">
              <a:lnSpc>
                <a:spcPts val="900"/>
              </a:lnSpc>
            </a:pPr>
            <a:r>
              <a:rPr dirty="0" sz="850" spc="-70">
                <a:solidFill>
                  <a:srgbClr val="607EBA"/>
                </a:solidFill>
                <a:latin typeface="Courier New"/>
                <a:cs typeface="Courier New"/>
              </a:rPr>
              <a:t>1980</a:t>
            </a:r>
            <a:endParaRPr sz="850">
              <a:latin typeface="Courier New"/>
              <a:cs typeface="Courier New"/>
            </a:endParaRPr>
          </a:p>
        </p:txBody>
      </p:sp>
      <p:sp>
        <p:nvSpPr>
          <p:cNvPr id="26" name="object 26" descr=""/>
          <p:cNvSpPr txBox="1"/>
          <p:nvPr/>
        </p:nvSpPr>
        <p:spPr>
          <a:xfrm>
            <a:off x="4286853" y="4174235"/>
            <a:ext cx="185420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70">
                <a:solidFill>
                  <a:srgbClr val="609CD4"/>
                </a:solidFill>
                <a:latin typeface="Lucida Sans Unicode"/>
                <a:cs typeface="Lucida Sans Unicode"/>
              </a:rPr>
              <a:t>300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27" name="object 27" descr=""/>
          <p:cNvSpPr txBox="1"/>
          <p:nvPr/>
        </p:nvSpPr>
        <p:spPr>
          <a:xfrm>
            <a:off x="4511601" y="5789421"/>
            <a:ext cx="240665" cy="154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" spc="-85">
                <a:solidFill>
                  <a:srgbClr val="A5E2FD"/>
                </a:solidFill>
                <a:latin typeface="Courier New"/>
                <a:cs typeface="Courier New"/>
              </a:rPr>
              <a:t>7980</a:t>
            </a:r>
            <a:endParaRPr sz="850">
              <a:latin typeface="Courier New"/>
              <a:cs typeface="Courier New"/>
            </a:endParaRPr>
          </a:p>
        </p:txBody>
      </p:sp>
      <p:sp>
        <p:nvSpPr>
          <p:cNvPr id="28" name="object 28" descr=""/>
          <p:cNvSpPr txBox="1"/>
          <p:nvPr/>
        </p:nvSpPr>
        <p:spPr>
          <a:xfrm>
            <a:off x="5566228" y="4426965"/>
            <a:ext cx="187325" cy="154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" spc="-95">
                <a:solidFill>
                  <a:srgbClr val="E6CDA0"/>
                </a:solidFill>
                <a:latin typeface="Lucida Sans Unicode"/>
                <a:cs typeface="Lucida Sans Unicode"/>
              </a:rPr>
              <a:t>Z27</a:t>
            </a:r>
            <a:endParaRPr sz="850">
              <a:latin typeface="Lucida Sans Unicode"/>
              <a:cs typeface="Lucida Sans Unicode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title"/>
          </p:nvPr>
        </p:nvSpPr>
        <p:spPr>
          <a:xfrm>
            <a:off x="6045570" y="437895"/>
            <a:ext cx="3033395" cy="589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700" spc="-140">
                <a:solidFill>
                  <a:srgbClr val="232323"/>
                </a:solidFill>
                <a:latin typeface="Lucida Sans Unicode"/>
                <a:cs typeface="Lucida Sans Unicode"/>
              </a:rPr>
              <a:t>Fatality</a:t>
            </a:r>
            <a:r>
              <a:rPr dirty="0" sz="3700" spc="-110">
                <a:solidFill>
                  <a:srgbClr val="232323"/>
                </a:solidFill>
                <a:latin typeface="Lucida Sans Unicode"/>
                <a:cs typeface="Lucida Sans Unicode"/>
              </a:rPr>
              <a:t> </a:t>
            </a:r>
            <a:r>
              <a:rPr dirty="0" sz="3700" spc="-305">
                <a:solidFill>
                  <a:srgbClr val="232323"/>
                </a:solidFill>
                <a:latin typeface="Lucida Sans Unicode"/>
                <a:cs typeface="Lucida Sans Unicode"/>
              </a:rPr>
              <a:t>Trends</a:t>
            </a:r>
            <a:endParaRPr sz="3700">
              <a:latin typeface="Lucida Sans Unicode"/>
              <a:cs typeface="Lucida Sans Unicode"/>
            </a:endParaRPr>
          </a:p>
        </p:txBody>
      </p:sp>
      <p:sp>
        <p:nvSpPr>
          <p:cNvPr id="30" name="object 30" descr=""/>
          <p:cNvSpPr txBox="1"/>
          <p:nvPr/>
        </p:nvSpPr>
        <p:spPr>
          <a:xfrm>
            <a:off x="5951881" y="2601467"/>
            <a:ext cx="213995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60">
                <a:solidFill>
                  <a:srgbClr val="609CD4"/>
                </a:solidFill>
                <a:latin typeface="Lucida Sans Unicode"/>
                <a:cs typeface="Lucida Sans Unicode"/>
              </a:rPr>
              <a:t>0.9K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31" name="object 31" descr=""/>
          <p:cNvSpPr txBox="1"/>
          <p:nvPr/>
        </p:nvSpPr>
        <p:spPr>
          <a:xfrm>
            <a:off x="5944192" y="3197859"/>
            <a:ext cx="249554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-25">
                <a:solidFill>
                  <a:srgbClr val="607EBA"/>
                </a:solidFill>
                <a:latin typeface="Courier New"/>
                <a:cs typeface="Courier New"/>
              </a:rPr>
              <a:t>1W0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32" name="object 32" descr=""/>
          <p:cNvSpPr txBox="1"/>
          <p:nvPr/>
        </p:nvSpPr>
        <p:spPr>
          <a:xfrm>
            <a:off x="5982973" y="5795771"/>
            <a:ext cx="236220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80">
                <a:solidFill>
                  <a:srgbClr val="609CD4"/>
                </a:solidFill>
                <a:latin typeface="Lucida Sans Unicode"/>
                <a:cs typeface="Lucida Sans Unicode"/>
              </a:rPr>
              <a:t>1990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33" name="object 33" descr=""/>
          <p:cNvSpPr txBox="1"/>
          <p:nvPr/>
        </p:nvSpPr>
        <p:spPr>
          <a:xfrm>
            <a:off x="7426007" y="3197859"/>
            <a:ext cx="245110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-155">
                <a:solidFill>
                  <a:srgbClr val="A5E2FD"/>
                </a:solidFill>
                <a:latin typeface="Courier New"/>
                <a:cs typeface="Courier New"/>
              </a:rPr>
              <a:t>2000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34" name="object 34" descr=""/>
          <p:cNvSpPr txBox="1"/>
          <p:nvPr/>
        </p:nvSpPr>
        <p:spPr>
          <a:xfrm>
            <a:off x="7453439" y="5770371"/>
            <a:ext cx="249554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-25">
                <a:solidFill>
                  <a:srgbClr val="75B5E8"/>
                </a:solidFill>
                <a:latin typeface="Courier New"/>
                <a:cs typeface="Courier New"/>
              </a:rPr>
              <a:t>2X0</a:t>
            </a:r>
            <a:endParaRPr sz="1000">
              <a:latin typeface="Courier New"/>
              <a:cs typeface="Courier New"/>
            </a:endParaRPr>
          </a:p>
        </p:txBody>
      </p:sp>
      <p:sp>
        <p:nvSpPr>
          <p:cNvPr id="35" name="object 35" descr=""/>
          <p:cNvSpPr txBox="1"/>
          <p:nvPr/>
        </p:nvSpPr>
        <p:spPr>
          <a:xfrm>
            <a:off x="8509764" y="5247131"/>
            <a:ext cx="183515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110">
                <a:solidFill>
                  <a:srgbClr val="607EBA"/>
                </a:solidFill>
                <a:latin typeface="Lucida Sans Unicode"/>
                <a:cs typeface="Lucida Sans Unicode"/>
              </a:rPr>
              <a:t>11D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36" name="object 36" descr=""/>
          <p:cNvSpPr txBox="1"/>
          <p:nvPr/>
        </p:nvSpPr>
        <p:spPr>
          <a:xfrm>
            <a:off x="8915022" y="3216909"/>
            <a:ext cx="243204" cy="154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" spc="-80">
                <a:solidFill>
                  <a:srgbClr val="8ACDFD"/>
                </a:solidFill>
                <a:latin typeface="Courier New"/>
                <a:cs typeface="Courier New"/>
              </a:rPr>
              <a:t>2010</a:t>
            </a:r>
            <a:endParaRPr sz="850">
              <a:latin typeface="Courier New"/>
              <a:cs typeface="Courier New"/>
            </a:endParaRPr>
          </a:p>
        </p:txBody>
      </p:sp>
      <p:sp>
        <p:nvSpPr>
          <p:cNvPr id="37" name="object 37" descr=""/>
          <p:cNvSpPr txBox="1"/>
          <p:nvPr/>
        </p:nvSpPr>
        <p:spPr>
          <a:xfrm>
            <a:off x="8805674" y="4674107"/>
            <a:ext cx="186055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25">
                <a:solidFill>
                  <a:srgbClr val="BA9C5B"/>
                </a:solidFill>
                <a:latin typeface="Calibri"/>
                <a:cs typeface="Calibri"/>
              </a:rPr>
              <a:t>179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38" name="object 38" descr=""/>
          <p:cNvSpPr txBox="1"/>
          <p:nvPr/>
        </p:nvSpPr>
        <p:spPr>
          <a:xfrm>
            <a:off x="8927793" y="5795771"/>
            <a:ext cx="236220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80">
                <a:solidFill>
                  <a:srgbClr val="A5E2FD"/>
                </a:solidFill>
                <a:latin typeface="Lucida Sans Unicode"/>
                <a:cs typeface="Lucida Sans Unicode"/>
              </a:rPr>
              <a:t>2010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39" name="object 39" descr=""/>
          <p:cNvSpPr txBox="1"/>
          <p:nvPr/>
        </p:nvSpPr>
        <p:spPr>
          <a:xfrm>
            <a:off x="9518652" y="2302763"/>
            <a:ext cx="204470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85">
                <a:solidFill>
                  <a:srgbClr val="5D5D5D"/>
                </a:solidFill>
                <a:latin typeface="Lucida Sans Unicode"/>
                <a:cs typeface="Lucida Sans Unicode"/>
              </a:rPr>
              <a:t>1.0K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40" name="object 40" descr=""/>
          <p:cNvSpPr txBox="1"/>
          <p:nvPr/>
        </p:nvSpPr>
        <p:spPr>
          <a:xfrm>
            <a:off x="10112899" y="2470403"/>
            <a:ext cx="207010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45">
                <a:solidFill>
                  <a:srgbClr val="A5E2FD"/>
                </a:solidFill>
                <a:latin typeface="Cambria"/>
                <a:cs typeface="Cambria"/>
              </a:rPr>
              <a:t>D.8K</a:t>
            </a:r>
            <a:endParaRPr sz="800">
              <a:latin typeface="Cambria"/>
              <a:cs typeface="Cambria"/>
            </a:endParaRPr>
          </a:p>
        </p:txBody>
      </p:sp>
      <p:sp>
        <p:nvSpPr>
          <p:cNvPr id="41" name="object 41" descr=""/>
          <p:cNvSpPr txBox="1"/>
          <p:nvPr/>
        </p:nvSpPr>
        <p:spPr>
          <a:xfrm>
            <a:off x="10399977" y="3223259"/>
            <a:ext cx="236220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80">
                <a:solidFill>
                  <a:srgbClr val="8ACDFD"/>
                </a:solidFill>
                <a:latin typeface="Lucida Sans Unicode"/>
                <a:cs typeface="Lucida Sans Unicode"/>
              </a:rPr>
              <a:t>2020</a:t>
            </a:r>
            <a:endParaRPr sz="800">
              <a:latin typeface="Lucida Sans Unicode"/>
              <a:cs typeface="Lucida Sans Unicode"/>
            </a:endParaRPr>
          </a:p>
        </p:txBody>
      </p:sp>
      <p:sp>
        <p:nvSpPr>
          <p:cNvPr id="42" name="object 42" descr=""/>
          <p:cNvSpPr txBox="1"/>
          <p:nvPr/>
        </p:nvSpPr>
        <p:spPr>
          <a:xfrm>
            <a:off x="10402755" y="5795771"/>
            <a:ext cx="235585" cy="147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" spc="-20">
                <a:solidFill>
                  <a:srgbClr val="75B5E8"/>
                </a:solidFill>
                <a:latin typeface="Calibri"/>
                <a:cs typeface="Calibri"/>
              </a:rPr>
              <a:t>2020</a:t>
            </a:r>
            <a:endParaRPr sz="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pc="-85"/>
              <a:t>Analysis</a:t>
            </a:r>
            <a:r>
              <a:rPr dirty="0" spc="-400"/>
              <a:t> </a:t>
            </a:r>
            <a:r>
              <a:rPr dirty="0" spc="-85"/>
              <a:t>Conclusions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917578" y="1773776"/>
            <a:ext cx="10292715" cy="4840605"/>
          </a:xfrm>
          <a:prstGeom prst="rect">
            <a:avLst/>
          </a:prstGeom>
        </p:spPr>
        <p:txBody>
          <a:bodyPr wrap="square" lIns="0" tIns="98425" rIns="0" bIns="0" rtlCol="0" vert="horz">
            <a:spAutoFit/>
          </a:bodyPr>
          <a:lstStyle/>
          <a:p>
            <a:pPr marL="240029" marR="800100" indent="-227965">
              <a:lnSpc>
                <a:spcPct val="79300"/>
              </a:lnSpc>
              <a:spcBef>
                <a:spcPts val="775"/>
              </a:spcBef>
              <a:buChar char="•"/>
              <a:tabLst>
                <a:tab pos="241300" algn="l"/>
              </a:tabLst>
            </a:pP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Chicago</a:t>
            </a:r>
            <a:r>
              <a:rPr dirty="0" sz="260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O'Hare,</a:t>
            </a:r>
            <a:r>
              <a:rPr dirty="0" sz="260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Illinois,</a:t>
            </a:r>
            <a:r>
              <a:rPr dirty="0" sz="260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45">
                <a:solidFill>
                  <a:srgbClr val="FFFFFF"/>
                </a:solidFill>
                <a:latin typeface="Tahoma"/>
                <a:cs typeface="Tahoma"/>
              </a:rPr>
              <a:t>especially</a:t>
            </a:r>
            <a:r>
              <a:rPr dirty="0" sz="260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along</a:t>
            </a:r>
            <a:r>
              <a:rPr dirty="0" sz="260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route</a:t>
            </a:r>
            <a:r>
              <a:rPr dirty="0" sz="260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ahoma"/>
                <a:cs typeface="Tahoma"/>
              </a:rPr>
              <a:t>(Chicago,</a:t>
            </a:r>
            <a:r>
              <a:rPr dirty="0" sz="260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IL-</a:t>
            </a:r>
            <a:r>
              <a:rPr dirty="0" sz="260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ahoma"/>
                <a:cs typeface="Tahoma"/>
              </a:rPr>
              <a:t>Los </a:t>
            </a:r>
            <a:r>
              <a:rPr dirty="0" sz="2600" spc="-25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Angeles,</a:t>
            </a:r>
            <a:r>
              <a:rPr dirty="0" sz="260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-40">
                <a:solidFill>
                  <a:srgbClr val="FFFFFF"/>
                </a:solidFill>
                <a:latin typeface="Tahoma"/>
                <a:cs typeface="Tahoma"/>
              </a:rPr>
              <a:t>CA),</a:t>
            </a:r>
            <a:r>
              <a:rPr dirty="0" sz="260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has</a:t>
            </a:r>
            <a:r>
              <a:rPr dirty="0" sz="260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60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highest</a:t>
            </a:r>
            <a:r>
              <a:rPr dirty="0" sz="260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airplane</a:t>
            </a:r>
            <a:r>
              <a:rPr dirty="0" sz="260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fatality</a:t>
            </a:r>
            <a:r>
              <a:rPr dirty="0" sz="260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rate</a:t>
            </a:r>
            <a:r>
              <a:rPr dirty="0" sz="260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dirty="0" sz="260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60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ahoma"/>
                <a:cs typeface="Tahoma"/>
              </a:rPr>
              <a:t>world.</a:t>
            </a:r>
            <a:endParaRPr sz="26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90"/>
              </a:spcBef>
              <a:buFont typeface="Tahoma"/>
              <a:buChar char="•"/>
            </a:pPr>
            <a:endParaRPr sz="26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buChar char="•"/>
              <a:tabLst>
                <a:tab pos="240665" algn="l"/>
              </a:tabLst>
            </a:pP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600" spc="-1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year</a:t>
            </a:r>
            <a:r>
              <a:rPr dirty="0" sz="260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114">
                <a:solidFill>
                  <a:srgbClr val="FFFFFF"/>
                </a:solidFill>
                <a:latin typeface="Tahoma"/>
                <a:cs typeface="Tahoma"/>
              </a:rPr>
              <a:t>2001</a:t>
            </a:r>
            <a:r>
              <a:rPr dirty="0" sz="260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50">
                <a:solidFill>
                  <a:srgbClr val="FFFFFF"/>
                </a:solidFill>
                <a:latin typeface="Tahoma"/>
                <a:cs typeface="Tahoma"/>
              </a:rPr>
              <a:t>was</a:t>
            </a:r>
            <a:r>
              <a:rPr dirty="0" sz="260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600" spc="-1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highest</a:t>
            </a:r>
            <a:r>
              <a:rPr dirty="0" sz="260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airplane</a:t>
            </a:r>
            <a:r>
              <a:rPr dirty="0" sz="260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fatalities</a:t>
            </a:r>
            <a:r>
              <a:rPr dirty="0" sz="260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rate</a:t>
            </a:r>
            <a:r>
              <a:rPr dirty="0" sz="2600" spc="-1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dirty="0" sz="260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60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ahoma"/>
                <a:cs typeface="Tahoma"/>
              </a:rPr>
              <a:t>world.</a:t>
            </a:r>
            <a:endParaRPr sz="26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65"/>
              </a:spcBef>
              <a:buFont typeface="Tahoma"/>
              <a:buChar char="•"/>
            </a:pPr>
            <a:endParaRPr sz="2600">
              <a:latin typeface="Tahoma"/>
              <a:cs typeface="Tahoma"/>
            </a:endParaRPr>
          </a:p>
          <a:p>
            <a:pPr marL="240029" indent="-227965">
              <a:lnSpc>
                <a:spcPct val="100000"/>
              </a:lnSpc>
              <a:buChar char="•"/>
              <a:tabLst>
                <a:tab pos="240029" algn="l"/>
                <a:tab pos="241300" algn="l"/>
              </a:tabLst>
            </a:pP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There</a:t>
            </a:r>
            <a:r>
              <a:rPr dirty="0" sz="260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65">
                <a:solidFill>
                  <a:srgbClr val="FFFFFF"/>
                </a:solidFill>
                <a:latin typeface="Tahoma"/>
                <a:cs typeface="Tahoma"/>
              </a:rPr>
              <a:t>is</a:t>
            </a:r>
            <a:r>
              <a:rPr dirty="0" sz="260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60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relationship</a:t>
            </a:r>
            <a:r>
              <a:rPr dirty="0" sz="260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between</a:t>
            </a:r>
            <a:r>
              <a:rPr dirty="0" sz="260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60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Registration</a:t>
            </a:r>
            <a:r>
              <a:rPr dirty="0" sz="260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details</a:t>
            </a:r>
            <a:r>
              <a:rPr dirty="0" sz="260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260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60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ahoma"/>
                <a:cs typeface="Tahoma"/>
              </a:rPr>
              <a:t>aircraft</a:t>
            </a:r>
            <a:endParaRPr sz="2600">
              <a:latin typeface="Tahoma"/>
              <a:cs typeface="Tahoma"/>
            </a:endParaRPr>
          </a:p>
          <a:p>
            <a:pPr marL="241300" marR="81280">
              <a:lnSpc>
                <a:spcPct val="79300"/>
              </a:lnSpc>
              <a:spcBef>
                <a:spcPts val="785"/>
              </a:spcBef>
            </a:pP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(N110AA),</a:t>
            </a:r>
            <a:r>
              <a:rPr dirty="0" sz="2600" spc="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65">
                <a:solidFill>
                  <a:srgbClr val="FFFFFF"/>
                </a:solidFill>
                <a:latin typeface="Tahoma"/>
                <a:cs typeface="Tahoma"/>
              </a:rPr>
              <a:t>AC</a:t>
            </a:r>
            <a:r>
              <a:rPr dirty="0" sz="26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Type:</a:t>
            </a:r>
            <a:r>
              <a:rPr dirty="0" sz="26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McDonnell</a:t>
            </a:r>
            <a:r>
              <a:rPr dirty="0" sz="26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Douglas</a:t>
            </a:r>
            <a:r>
              <a:rPr dirty="0" sz="26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DC-</a:t>
            </a:r>
            <a:r>
              <a:rPr dirty="0" sz="2600" spc="90">
                <a:solidFill>
                  <a:srgbClr val="FFFFFF"/>
                </a:solidFill>
                <a:latin typeface="Tahoma"/>
                <a:cs typeface="Tahoma"/>
              </a:rPr>
              <a:t>10-</a:t>
            </a:r>
            <a:r>
              <a:rPr dirty="0" sz="2600" spc="125">
                <a:solidFill>
                  <a:srgbClr val="FFFFFF"/>
                </a:solidFill>
                <a:latin typeface="Tahoma"/>
                <a:cs typeface="Tahoma"/>
              </a:rPr>
              <a:t>10</a:t>
            </a:r>
            <a:r>
              <a:rPr dirty="0" sz="26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6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60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ahoma"/>
                <a:cs typeface="Tahoma"/>
              </a:rPr>
              <a:t>number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2600" spc="-2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ahoma"/>
                <a:cs typeface="Tahoma"/>
              </a:rPr>
              <a:t>fatalities.</a:t>
            </a:r>
            <a:endParaRPr sz="26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840"/>
              </a:spcBef>
            </a:pPr>
            <a:endParaRPr sz="2600">
              <a:latin typeface="Tahoma"/>
              <a:cs typeface="Tahoma"/>
            </a:endParaRPr>
          </a:p>
          <a:p>
            <a:pPr marL="12700" marR="717550" indent="227965">
              <a:lnSpc>
                <a:spcPts val="2810"/>
              </a:lnSpc>
              <a:buChar char="•"/>
              <a:tabLst>
                <a:tab pos="240665" algn="l"/>
              </a:tabLst>
            </a:pP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There</a:t>
            </a:r>
            <a:r>
              <a:rPr dirty="0" sz="2600" spc="-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65">
                <a:solidFill>
                  <a:srgbClr val="FFFFFF"/>
                </a:solidFill>
                <a:latin typeface="Tahoma"/>
                <a:cs typeface="Tahoma"/>
              </a:rPr>
              <a:t>is</a:t>
            </a:r>
            <a:r>
              <a:rPr dirty="0" sz="2600" spc="-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600" spc="-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relationship</a:t>
            </a:r>
            <a:r>
              <a:rPr dirty="0" sz="2600" spc="-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between</a:t>
            </a:r>
            <a:r>
              <a:rPr dirty="0" sz="2600" spc="-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ahoma"/>
                <a:cs typeface="Tahoma"/>
              </a:rPr>
              <a:t>operator:</a:t>
            </a:r>
            <a:r>
              <a:rPr dirty="0" sz="2600" spc="-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American</a:t>
            </a:r>
            <a:r>
              <a:rPr dirty="0" sz="2600" spc="-11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>
                <a:solidFill>
                  <a:srgbClr val="FFFFFF"/>
                </a:solidFill>
                <a:latin typeface="Tahoma"/>
                <a:cs typeface="Tahoma"/>
              </a:rPr>
              <a:t>Airlines</a:t>
            </a:r>
            <a:r>
              <a:rPr dirty="0" sz="2600" spc="-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-20">
                <a:solidFill>
                  <a:srgbClr val="FFFFFF"/>
                </a:solidFill>
                <a:latin typeface="Tahoma"/>
                <a:cs typeface="Tahoma"/>
              </a:rPr>
              <a:t>with </a:t>
            </a:r>
            <a:r>
              <a:rPr dirty="0" sz="2600" spc="10">
                <a:solidFill>
                  <a:srgbClr val="FFFFFF"/>
                </a:solidFill>
                <a:latin typeface="Tahoma"/>
                <a:cs typeface="Tahoma"/>
              </a:rPr>
              <a:t>number(46510/22)</a:t>
            </a:r>
            <a:r>
              <a:rPr dirty="0" sz="260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1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60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1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60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10">
                <a:solidFill>
                  <a:srgbClr val="FFFFFF"/>
                </a:solidFill>
                <a:latin typeface="Tahoma"/>
                <a:cs typeface="Tahoma"/>
              </a:rPr>
              <a:t>number</a:t>
            </a:r>
            <a:r>
              <a:rPr dirty="0" sz="260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1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260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ahoma"/>
                <a:cs typeface="Tahoma"/>
              </a:rPr>
              <a:t>fatalities.</a:t>
            </a:r>
            <a:endParaRPr sz="2600">
              <a:latin typeface="Tahoma"/>
              <a:cs typeface="Tahoma"/>
            </a:endParaRPr>
          </a:p>
          <a:p>
            <a:pPr marL="241300">
              <a:lnSpc>
                <a:spcPct val="100000"/>
              </a:lnSpc>
              <a:spcBef>
                <a:spcPts val="555"/>
              </a:spcBef>
            </a:pPr>
            <a:r>
              <a:rPr dirty="0" sz="2600" spc="-10">
                <a:solidFill>
                  <a:srgbClr val="FFFFFF"/>
                </a:solidFill>
                <a:latin typeface="Tahoma"/>
                <a:cs typeface="Tahoma"/>
              </a:rPr>
              <a:t>serial</a:t>
            </a:r>
            <a:endParaRPr sz="26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7578" y="650065"/>
            <a:ext cx="2943225" cy="71310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500" spc="-260"/>
              <a:t>What</a:t>
            </a:r>
            <a:r>
              <a:rPr dirty="0" sz="4500" spc="-520"/>
              <a:t> </a:t>
            </a:r>
            <a:r>
              <a:rPr dirty="0" sz="4500" spc="-60"/>
              <a:t>I</a:t>
            </a:r>
            <a:r>
              <a:rPr dirty="0" sz="4500" spc="-515"/>
              <a:t> </a:t>
            </a:r>
            <a:r>
              <a:rPr dirty="0" sz="4500" spc="-185"/>
              <a:t>Learn</a:t>
            </a:r>
            <a:endParaRPr sz="4500"/>
          </a:p>
        </p:txBody>
      </p:sp>
      <p:sp>
        <p:nvSpPr>
          <p:cNvPr id="4" name="object 4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30"/>
              </a:spcBef>
              <a:buSzPct val="101818"/>
              <a:buChar char="•"/>
              <a:tabLst>
                <a:tab pos="241300" algn="l"/>
              </a:tabLst>
            </a:pPr>
            <a:r>
              <a:rPr dirty="0" sz="2750" spc="50"/>
              <a:t>How</a:t>
            </a:r>
            <a:r>
              <a:rPr dirty="0" sz="2750" spc="-204"/>
              <a:t> </a:t>
            </a:r>
            <a:r>
              <a:rPr dirty="0" sz="2750"/>
              <a:t>and</a:t>
            </a:r>
            <a:r>
              <a:rPr dirty="0" sz="2750" spc="-204"/>
              <a:t> </a:t>
            </a:r>
            <a:r>
              <a:rPr dirty="0" sz="2750"/>
              <a:t>when</a:t>
            </a:r>
            <a:r>
              <a:rPr dirty="0" sz="2750" spc="-204"/>
              <a:t> </a:t>
            </a:r>
            <a:r>
              <a:rPr dirty="0" sz="2750"/>
              <a:t>to</a:t>
            </a:r>
            <a:r>
              <a:rPr dirty="0" sz="2750" spc="-204"/>
              <a:t> </a:t>
            </a:r>
            <a:r>
              <a:rPr dirty="0" sz="2750" spc="50"/>
              <a:t>use</a:t>
            </a:r>
            <a:r>
              <a:rPr dirty="0" sz="2750" spc="-204"/>
              <a:t> </a:t>
            </a:r>
            <a:r>
              <a:rPr dirty="0" sz="2750"/>
              <a:t>different</a:t>
            </a:r>
            <a:r>
              <a:rPr dirty="0" sz="2750" spc="-204"/>
              <a:t> </a:t>
            </a:r>
            <a:r>
              <a:rPr dirty="0" sz="2750"/>
              <a:t>type</a:t>
            </a:r>
            <a:r>
              <a:rPr dirty="0" sz="2750" spc="-204"/>
              <a:t> </a:t>
            </a:r>
            <a:r>
              <a:rPr dirty="0" sz="2750"/>
              <a:t>of</a:t>
            </a:r>
            <a:r>
              <a:rPr dirty="0" sz="2750" spc="-204"/>
              <a:t> </a:t>
            </a:r>
            <a:r>
              <a:rPr dirty="0" sz="2750" spc="-10"/>
              <a:t>visualizations.</a:t>
            </a:r>
            <a:endParaRPr sz="2750"/>
          </a:p>
          <a:p>
            <a:pPr>
              <a:lnSpc>
                <a:spcPct val="100000"/>
              </a:lnSpc>
              <a:spcBef>
                <a:spcPts val="1385"/>
              </a:spcBef>
              <a:buFont typeface="Tahoma"/>
              <a:buChar char="•"/>
            </a:pPr>
          </a:p>
          <a:p>
            <a:pPr marL="146685" indent="-146050">
              <a:lnSpc>
                <a:spcPct val="100000"/>
              </a:lnSpc>
              <a:buSzPct val="80000"/>
              <a:buChar char="•"/>
              <a:tabLst>
                <a:tab pos="146685" algn="l"/>
              </a:tabLst>
            </a:pPr>
            <a:r>
              <a:rPr dirty="0" spc="50"/>
              <a:t>How</a:t>
            </a:r>
            <a:r>
              <a:rPr dirty="0" spc="-165"/>
              <a:t> </a:t>
            </a:r>
            <a:r>
              <a:rPr dirty="0"/>
              <a:t>uncleaning</a:t>
            </a:r>
            <a:r>
              <a:rPr dirty="0" spc="-165"/>
              <a:t> </a:t>
            </a:r>
            <a:r>
              <a:rPr dirty="0"/>
              <a:t>data</a:t>
            </a:r>
            <a:r>
              <a:rPr dirty="0" spc="-165"/>
              <a:t> </a:t>
            </a:r>
            <a:r>
              <a:rPr dirty="0"/>
              <a:t>can</a:t>
            </a:r>
            <a:r>
              <a:rPr dirty="0" spc="-165"/>
              <a:t> </a:t>
            </a:r>
            <a:r>
              <a:rPr dirty="0"/>
              <a:t>make</a:t>
            </a:r>
            <a:r>
              <a:rPr dirty="0" spc="-160"/>
              <a:t> </a:t>
            </a:r>
            <a:r>
              <a:rPr dirty="0" spc="-10"/>
              <a:t>your</a:t>
            </a:r>
            <a:r>
              <a:rPr dirty="0" spc="-165"/>
              <a:t> </a:t>
            </a:r>
            <a:r>
              <a:rPr dirty="0"/>
              <a:t>visualization</a:t>
            </a:r>
            <a:r>
              <a:rPr dirty="0" spc="-165"/>
              <a:t> </a:t>
            </a:r>
            <a:r>
              <a:rPr dirty="0" spc="-10"/>
              <a:t>unreadable.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pc="-240" b="1">
                <a:solidFill>
                  <a:srgbClr val="000000"/>
                </a:solidFill>
                <a:latin typeface="Trebuchet MS"/>
                <a:cs typeface="Trebuchet MS"/>
              </a:rPr>
              <a:t>Thank</a:t>
            </a:r>
            <a:r>
              <a:rPr dirty="0" spc="-434" b="1">
                <a:solidFill>
                  <a:srgbClr val="000000"/>
                </a:solidFill>
                <a:latin typeface="Trebuchet MS"/>
                <a:cs typeface="Trebuchet MS"/>
              </a:rPr>
              <a:t> </a:t>
            </a:r>
            <a:r>
              <a:rPr dirty="0" spc="-175" b="1">
                <a:solidFill>
                  <a:srgbClr val="000000"/>
                </a:solidFill>
                <a:latin typeface="Trebuchet MS"/>
                <a:cs typeface="Trebuchet MS"/>
              </a:rPr>
              <a:t>You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8275023" y="4760507"/>
            <a:ext cx="349757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355">
                <a:latin typeface="Arial Black"/>
                <a:cs typeface="Arial Black"/>
              </a:rPr>
              <a:t>BY</a:t>
            </a:r>
            <a:r>
              <a:rPr dirty="0" sz="3000" spc="-280">
                <a:latin typeface="Arial Black"/>
                <a:cs typeface="Arial Black"/>
              </a:rPr>
              <a:t> </a:t>
            </a:r>
            <a:r>
              <a:rPr dirty="0" sz="3000" spc="-10">
                <a:latin typeface="Arial Black"/>
                <a:cs typeface="Arial Black"/>
              </a:rPr>
              <a:t>:-</a:t>
            </a:r>
            <a:r>
              <a:rPr dirty="0" sz="3000" spc="-280">
                <a:latin typeface="Arial Black"/>
                <a:cs typeface="Arial Black"/>
              </a:rPr>
              <a:t> </a:t>
            </a:r>
            <a:r>
              <a:rPr dirty="0" sz="3000" spc="-245">
                <a:latin typeface="Arial Black"/>
                <a:cs typeface="Arial Black"/>
              </a:rPr>
              <a:t>HARSH</a:t>
            </a:r>
            <a:r>
              <a:rPr dirty="0" sz="3000" spc="-275">
                <a:latin typeface="Arial Black"/>
                <a:cs typeface="Arial Black"/>
              </a:rPr>
              <a:t> </a:t>
            </a:r>
            <a:r>
              <a:rPr dirty="0" sz="3000" spc="-315">
                <a:latin typeface="Arial Black"/>
                <a:cs typeface="Arial Black"/>
              </a:rPr>
              <a:t>GARG</a:t>
            </a:r>
            <a:endParaRPr sz="30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pc="-160"/>
              <a:t>Content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1614711" y="3132634"/>
            <a:ext cx="1283335" cy="607060"/>
          </a:xfrm>
          <a:prstGeom prst="rect">
            <a:avLst/>
          </a:prstGeom>
        </p:spPr>
        <p:txBody>
          <a:bodyPr wrap="square" lIns="0" tIns="2540" rIns="0" bIns="0" rtlCol="0" vert="horz">
            <a:spAutoFit/>
          </a:bodyPr>
          <a:lstStyle/>
          <a:p>
            <a:pPr marL="142240" marR="5080" indent="-130175">
              <a:lnSpc>
                <a:spcPct val="104700"/>
              </a:lnSpc>
              <a:spcBef>
                <a:spcPts val="20"/>
              </a:spcBef>
            </a:pPr>
            <a:r>
              <a:rPr dirty="0" sz="1850">
                <a:solidFill>
                  <a:srgbClr val="FFFFFF"/>
                </a:solidFill>
                <a:latin typeface="Tahoma"/>
                <a:cs typeface="Tahoma"/>
              </a:rPr>
              <a:t>ABOUT</a:t>
            </a:r>
            <a:r>
              <a:rPr dirty="0" sz="1850" spc="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50" spc="-25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dirty="0" sz="1850" spc="-10">
                <a:solidFill>
                  <a:srgbClr val="FFFFFF"/>
                </a:solidFill>
                <a:latin typeface="Tahoma"/>
                <a:cs typeface="Tahoma"/>
              </a:rPr>
              <a:t>PROJECT</a:t>
            </a:r>
            <a:endParaRPr sz="1850">
              <a:latin typeface="Tahoma"/>
              <a:cs typeface="Tahoma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3420083" y="3132634"/>
            <a:ext cx="1647189" cy="607060"/>
          </a:xfrm>
          <a:prstGeom prst="rect">
            <a:avLst/>
          </a:prstGeom>
        </p:spPr>
        <p:txBody>
          <a:bodyPr wrap="square" lIns="0" tIns="2540" rIns="0" bIns="0" rtlCol="0" vert="horz">
            <a:spAutoFit/>
          </a:bodyPr>
          <a:lstStyle/>
          <a:p>
            <a:pPr marL="12700" marR="5080" indent="229235">
              <a:lnSpc>
                <a:spcPct val="104700"/>
              </a:lnSpc>
              <a:spcBef>
                <a:spcPts val="20"/>
              </a:spcBef>
            </a:pPr>
            <a:r>
              <a:rPr dirty="0" sz="1850" spc="-10">
                <a:solidFill>
                  <a:srgbClr val="FFFFFF"/>
                </a:solidFill>
                <a:latin typeface="Tahoma"/>
                <a:cs typeface="Tahoma"/>
              </a:rPr>
              <a:t>DATASET </a:t>
            </a:r>
            <a:r>
              <a:rPr dirty="0" sz="1850">
                <a:solidFill>
                  <a:srgbClr val="FFFFFF"/>
                </a:solidFill>
                <a:latin typeface="Tahoma"/>
                <a:cs typeface="Tahoma"/>
              </a:rPr>
              <a:t>DESCRI</a:t>
            </a:r>
            <a:r>
              <a:rPr dirty="0" sz="18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50">
                <a:solidFill>
                  <a:srgbClr val="FFFFFF"/>
                </a:solidFill>
                <a:latin typeface="Tahoma"/>
                <a:cs typeface="Tahoma"/>
              </a:rPr>
              <a:t>PTI</a:t>
            </a:r>
            <a:r>
              <a:rPr dirty="0" sz="18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50" spc="-35">
                <a:solidFill>
                  <a:srgbClr val="FFFFFF"/>
                </a:solidFill>
                <a:latin typeface="Tahoma"/>
                <a:cs typeface="Tahoma"/>
              </a:rPr>
              <a:t>ON</a:t>
            </a:r>
            <a:endParaRPr sz="1850">
              <a:latin typeface="Tahoma"/>
              <a:cs typeface="Tahom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3477591" y="5516860"/>
            <a:ext cx="1415415" cy="607060"/>
          </a:xfrm>
          <a:prstGeom prst="rect">
            <a:avLst/>
          </a:prstGeom>
        </p:spPr>
        <p:txBody>
          <a:bodyPr wrap="square" lIns="0" tIns="2540" rIns="0" bIns="0" rtlCol="0" vert="horz">
            <a:spAutoFit/>
          </a:bodyPr>
          <a:lstStyle/>
          <a:p>
            <a:pPr marL="12700" marR="5080" indent="372110">
              <a:lnSpc>
                <a:spcPct val="104700"/>
              </a:lnSpc>
              <a:spcBef>
                <a:spcPts val="20"/>
              </a:spcBef>
            </a:pPr>
            <a:r>
              <a:rPr dirty="0" sz="1850" spc="30">
                <a:solidFill>
                  <a:srgbClr val="FFFFFF"/>
                </a:solidFill>
                <a:latin typeface="Tahoma"/>
                <a:cs typeface="Tahoma"/>
              </a:rPr>
              <a:t>FINAL </a:t>
            </a:r>
            <a:r>
              <a:rPr dirty="0" sz="1850" spc="-10">
                <a:solidFill>
                  <a:srgbClr val="FFFFFF"/>
                </a:solidFill>
                <a:latin typeface="Tahoma"/>
                <a:cs typeface="Tahoma"/>
              </a:rPr>
              <a:t>DASHBOARD</a:t>
            </a:r>
            <a:endParaRPr sz="1850">
              <a:latin typeface="Tahoma"/>
              <a:cs typeface="Tahoma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5286193" y="5516860"/>
            <a:ext cx="1617980" cy="607060"/>
          </a:xfrm>
          <a:prstGeom prst="rect">
            <a:avLst/>
          </a:prstGeom>
        </p:spPr>
        <p:txBody>
          <a:bodyPr wrap="square" lIns="0" tIns="2540" rIns="0" bIns="0" rtlCol="0" vert="horz">
            <a:spAutoFit/>
          </a:bodyPr>
          <a:lstStyle/>
          <a:p>
            <a:pPr marL="12700" marR="5080" indent="253365">
              <a:lnSpc>
                <a:spcPct val="104700"/>
              </a:lnSpc>
              <a:spcBef>
                <a:spcPts val="20"/>
              </a:spcBef>
            </a:pPr>
            <a:r>
              <a:rPr dirty="0" sz="1850" spc="-10">
                <a:solidFill>
                  <a:srgbClr val="FFFFFF"/>
                </a:solidFill>
                <a:latin typeface="Tahoma"/>
                <a:cs typeface="Tahoma"/>
              </a:rPr>
              <a:t>ANALYSIS CONCLUSIONS</a:t>
            </a:r>
            <a:endParaRPr sz="1850">
              <a:latin typeface="Tahoma"/>
              <a:cs typeface="Tahoma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5437070" y="3132634"/>
            <a:ext cx="1397000" cy="607060"/>
          </a:xfrm>
          <a:prstGeom prst="rect">
            <a:avLst/>
          </a:prstGeom>
        </p:spPr>
        <p:txBody>
          <a:bodyPr wrap="square" lIns="0" tIns="2540" rIns="0" bIns="0" rtlCol="0" vert="horz">
            <a:spAutoFit/>
          </a:bodyPr>
          <a:lstStyle/>
          <a:p>
            <a:pPr marL="386715" marR="5080" indent="-374650">
              <a:lnSpc>
                <a:spcPct val="104700"/>
              </a:lnSpc>
              <a:spcBef>
                <a:spcPts val="20"/>
              </a:spcBef>
            </a:pPr>
            <a:r>
              <a:rPr dirty="0" sz="1850">
                <a:solidFill>
                  <a:srgbClr val="FFFFFF"/>
                </a:solidFill>
                <a:latin typeface="Tahoma"/>
                <a:cs typeface="Tahoma"/>
              </a:rPr>
              <a:t>IMPORT</a:t>
            </a:r>
            <a:r>
              <a:rPr dirty="0" sz="1850" spc="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50" spc="-25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dirty="0" sz="1850" spc="-20">
                <a:solidFill>
                  <a:srgbClr val="FFFFFF"/>
                </a:solidFill>
                <a:latin typeface="Tahoma"/>
                <a:cs typeface="Tahoma"/>
              </a:rPr>
              <a:t>DATA</a:t>
            </a:r>
            <a:endParaRPr sz="1850">
              <a:latin typeface="Tahoma"/>
              <a:cs typeface="Tahoma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7263761" y="5516835"/>
            <a:ext cx="1601470" cy="31178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850">
                <a:solidFill>
                  <a:srgbClr val="FFFFFF"/>
                </a:solidFill>
                <a:latin typeface="Tahoma"/>
                <a:cs typeface="Tahoma"/>
              </a:rPr>
              <a:t>WHAT</a:t>
            </a:r>
            <a:r>
              <a:rPr dirty="0" sz="1850" spc="-1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50" spc="6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1850" spc="-1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50" spc="-20">
                <a:solidFill>
                  <a:srgbClr val="FFFFFF"/>
                </a:solidFill>
                <a:latin typeface="Tahoma"/>
                <a:cs typeface="Tahoma"/>
              </a:rPr>
              <a:t>LEARN</a:t>
            </a:r>
            <a:endParaRPr sz="1850">
              <a:latin typeface="Tahoma"/>
              <a:cs typeface="Tahoma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7434227" y="3132634"/>
            <a:ext cx="1239520" cy="607060"/>
          </a:xfrm>
          <a:prstGeom prst="rect">
            <a:avLst/>
          </a:prstGeom>
        </p:spPr>
        <p:txBody>
          <a:bodyPr wrap="square" lIns="0" tIns="2540" rIns="0" bIns="0" rtlCol="0" vert="horz">
            <a:spAutoFit/>
          </a:bodyPr>
          <a:lstStyle/>
          <a:p>
            <a:pPr marL="321310" marR="5080" indent="-309245">
              <a:lnSpc>
                <a:spcPct val="104700"/>
              </a:lnSpc>
              <a:spcBef>
                <a:spcPts val="20"/>
              </a:spcBef>
            </a:pPr>
            <a:r>
              <a:rPr dirty="0" sz="1850">
                <a:solidFill>
                  <a:srgbClr val="FFFFFF"/>
                </a:solidFill>
                <a:latin typeface="Tahoma"/>
                <a:cs typeface="Tahoma"/>
              </a:rPr>
              <a:t>CLEAN</a:t>
            </a:r>
            <a:r>
              <a:rPr dirty="0" sz="1850" spc="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50" spc="-25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dirty="0" sz="1850" spc="-20">
                <a:solidFill>
                  <a:srgbClr val="FFFFFF"/>
                </a:solidFill>
                <a:latin typeface="Tahoma"/>
                <a:cs typeface="Tahoma"/>
              </a:rPr>
              <a:t>DATA</a:t>
            </a:r>
            <a:endParaRPr sz="1850">
              <a:latin typeface="Tahoma"/>
              <a:cs typeface="Tahoma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9164778" y="3132634"/>
            <a:ext cx="1682114" cy="607060"/>
          </a:xfrm>
          <a:prstGeom prst="rect">
            <a:avLst/>
          </a:prstGeom>
        </p:spPr>
        <p:txBody>
          <a:bodyPr wrap="square" lIns="0" tIns="2540" rIns="0" bIns="0" rtlCol="0" vert="horz">
            <a:spAutoFit/>
          </a:bodyPr>
          <a:lstStyle/>
          <a:p>
            <a:pPr marL="515620" marR="5080" indent="-503555">
              <a:lnSpc>
                <a:spcPct val="104700"/>
              </a:lnSpc>
              <a:spcBef>
                <a:spcPts val="20"/>
              </a:spcBef>
            </a:pPr>
            <a:r>
              <a:rPr dirty="0" sz="1850">
                <a:solidFill>
                  <a:srgbClr val="FFFFFF"/>
                </a:solidFill>
                <a:latin typeface="Tahoma"/>
                <a:cs typeface="Tahoma"/>
              </a:rPr>
              <a:t>VISUALIZE</a:t>
            </a:r>
            <a:r>
              <a:rPr dirty="0" sz="1850" spc="12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1850" spc="-25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dirty="0" sz="1850" spc="-20">
                <a:solidFill>
                  <a:srgbClr val="FFFFFF"/>
                </a:solidFill>
                <a:latin typeface="Tahoma"/>
                <a:cs typeface="Tahoma"/>
              </a:rPr>
              <a:t>DATA</a:t>
            </a:r>
            <a:endParaRPr sz="18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pc="-165"/>
              <a:t>About</a:t>
            </a:r>
            <a:r>
              <a:rPr dirty="0" spc="-490"/>
              <a:t> </a:t>
            </a:r>
            <a:r>
              <a:rPr dirty="0" spc="-170"/>
              <a:t>the</a:t>
            </a:r>
            <a:r>
              <a:rPr dirty="0" spc="-484"/>
              <a:t> </a:t>
            </a:r>
            <a:r>
              <a:rPr dirty="0" spc="-110"/>
              <a:t>Project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917578" y="1763706"/>
            <a:ext cx="10646410" cy="4411345"/>
          </a:xfrm>
          <a:prstGeom prst="rect">
            <a:avLst/>
          </a:prstGeom>
        </p:spPr>
        <p:txBody>
          <a:bodyPr wrap="square" lIns="0" tIns="86360" rIns="0" bIns="0" rtlCol="0" vert="horz">
            <a:spAutoFit/>
          </a:bodyPr>
          <a:lstStyle/>
          <a:p>
            <a:pPr marL="12700" marR="5080" indent="228600">
              <a:lnSpc>
                <a:spcPts val="2750"/>
              </a:lnSpc>
              <a:spcBef>
                <a:spcPts val="680"/>
              </a:spcBef>
              <a:buChar char="•"/>
              <a:tabLst>
                <a:tab pos="241300" algn="l"/>
              </a:tabLst>
            </a:pP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This</a:t>
            </a:r>
            <a:r>
              <a:rPr dirty="0" sz="27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project</a:t>
            </a:r>
            <a:r>
              <a:rPr dirty="0" sz="27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analyzes</a:t>
            </a:r>
            <a:r>
              <a:rPr dirty="0" sz="27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airplane</a:t>
            </a:r>
            <a:r>
              <a:rPr dirty="0" sz="27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45">
                <a:solidFill>
                  <a:srgbClr val="FFFFFF"/>
                </a:solidFill>
                <a:latin typeface="Tahoma"/>
                <a:cs typeface="Tahoma"/>
              </a:rPr>
              <a:t>crashes</a:t>
            </a:r>
            <a:r>
              <a:rPr dirty="0" sz="27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70">
                <a:solidFill>
                  <a:srgbClr val="FFFFFF"/>
                </a:solidFill>
                <a:latin typeface="Tahoma"/>
                <a:cs typeface="Tahoma"/>
              </a:rPr>
              <a:t>(1980-</a:t>
            </a:r>
            <a:r>
              <a:rPr dirty="0" sz="2750" spc="75">
                <a:solidFill>
                  <a:srgbClr val="FFFFFF"/>
                </a:solidFill>
                <a:latin typeface="Tahoma"/>
                <a:cs typeface="Tahoma"/>
              </a:rPr>
              <a:t>2023)</a:t>
            </a:r>
            <a:r>
              <a:rPr dirty="0" sz="27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using</a:t>
            </a:r>
            <a:r>
              <a:rPr dirty="0" sz="27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50">
                <a:solidFill>
                  <a:srgbClr val="FFFFFF"/>
                </a:solidFill>
                <a:latin typeface="Tahoma"/>
                <a:cs typeface="Tahoma"/>
              </a:rPr>
              <a:t>Power</a:t>
            </a:r>
            <a:r>
              <a:rPr dirty="0" sz="27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85">
                <a:solidFill>
                  <a:srgbClr val="FFFFFF"/>
                </a:solidFill>
                <a:latin typeface="Tahoma"/>
                <a:cs typeface="Tahoma"/>
              </a:rPr>
              <a:t>BI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for</a:t>
            </a:r>
            <a:r>
              <a:rPr dirty="0" sz="2750" spc="-1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interactive</a:t>
            </a:r>
            <a:r>
              <a:rPr dirty="0" sz="27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visualizations.</a:t>
            </a:r>
            <a:endParaRPr sz="275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80"/>
              </a:spcBef>
              <a:buFont typeface="Tahoma"/>
              <a:buChar char="•"/>
            </a:pPr>
            <a:endParaRPr sz="2750">
              <a:latin typeface="Tahoma"/>
              <a:cs typeface="Tahoma"/>
            </a:endParaRPr>
          </a:p>
          <a:p>
            <a:pPr marL="146685" indent="-146050">
              <a:lnSpc>
                <a:spcPct val="100000"/>
              </a:lnSpc>
              <a:spcBef>
                <a:spcPts val="5"/>
              </a:spcBef>
              <a:buSzPct val="80000"/>
              <a:buChar char="•"/>
              <a:tabLst>
                <a:tab pos="146685" algn="l"/>
              </a:tabLst>
            </a:pP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Dataset</a:t>
            </a:r>
            <a:r>
              <a:rPr dirty="0" sz="2750" spc="-1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45">
                <a:solidFill>
                  <a:srgbClr val="FFFFFF"/>
                </a:solidFill>
                <a:latin typeface="Tahoma"/>
                <a:cs typeface="Tahoma"/>
              </a:rPr>
              <a:t>includes</a:t>
            </a:r>
            <a:r>
              <a:rPr dirty="0" sz="2750" spc="-1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crash</a:t>
            </a:r>
            <a:r>
              <a:rPr dirty="0" sz="2750" spc="-1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details,</a:t>
            </a:r>
            <a:r>
              <a:rPr dirty="0" sz="2750" spc="-1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fatalities.</a:t>
            </a:r>
            <a:endParaRPr sz="2750">
              <a:latin typeface="Tahoma"/>
              <a:cs typeface="Tahoma"/>
            </a:endParaRPr>
          </a:p>
          <a:p>
            <a:pPr marL="12700" marR="1513205" indent="-12065">
              <a:lnSpc>
                <a:spcPct val="109700"/>
              </a:lnSpc>
              <a:spcBef>
                <a:spcPts val="3279"/>
              </a:spcBef>
              <a:buSzPct val="80000"/>
              <a:buChar char="•"/>
              <a:tabLst>
                <a:tab pos="146685" algn="l"/>
              </a:tabLst>
            </a:pP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Objectives:</a:t>
            </a:r>
            <a:r>
              <a:rPr dirty="0" sz="2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temporal/geospatial</a:t>
            </a:r>
            <a:r>
              <a:rPr dirty="0" sz="2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analysis,</a:t>
            </a:r>
            <a:r>
              <a:rPr dirty="0" sz="2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operator/aircraft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performance,</a:t>
            </a:r>
            <a:r>
              <a:rPr dirty="0" sz="2750" spc="-1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fatality</a:t>
            </a:r>
            <a:r>
              <a:rPr dirty="0" sz="2750" spc="-1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trends,</a:t>
            </a:r>
            <a:r>
              <a:rPr dirty="0" sz="2750" spc="-1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route</a:t>
            </a:r>
            <a:r>
              <a:rPr dirty="0" sz="2750" spc="-1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analysis.</a:t>
            </a:r>
            <a:endParaRPr sz="2750">
              <a:latin typeface="Tahoma"/>
              <a:cs typeface="Tahoma"/>
            </a:endParaRPr>
          </a:p>
          <a:p>
            <a:pPr marL="12700" marR="1052195" indent="-11430">
              <a:lnSpc>
                <a:spcPct val="125000"/>
              </a:lnSpc>
              <a:spcBef>
                <a:spcPts val="2775"/>
              </a:spcBef>
              <a:buSzPct val="80000"/>
              <a:buChar char="•"/>
              <a:tabLst>
                <a:tab pos="147320" algn="l"/>
              </a:tabLst>
            </a:pP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Deliverables:</a:t>
            </a:r>
            <a:r>
              <a:rPr dirty="0" sz="27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Power</a:t>
            </a:r>
            <a:r>
              <a:rPr dirty="0" sz="27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110">
                <a:solidFill>
                  <a:srgbClr val="FFFFFF"/>
                </a:solidFill>
                <a:latin typeface="Tahoma"/>
                <a:cs typeface="Tahoma"/>
              </a:rPr>
              <a:t>BI</a:t>
            </a:r>
            <a:r>
              <a:rPr dirty="0" sz="27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dashboards,</a:t>
            </a:r>
            <a:r>
              <a:rPr dirty="0" sz="27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reports.</a:t>
            </a:r>
            <a:r>
              <a:rPr dirty="0" sz="27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65">
                <a:solidFill>
                  <a:srgbClr val="FFFFFF"/>
                </a:solidFill>
                <a:latin typeface="Tahoma"/>
                <a:cs typeface="Tahoma"/>
              </a:rPr>
              <a:t>Aims</a:t>
            </a:r>
            <a:r>
              <a:rPr dirty="0" sz="27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27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enhance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aviation</a:t>
            </a:r>
            <a:r>
              <a:rPr dirty="0" sz="2750" spc="-21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safety.</a:t>
            </a:r>
            <a:endParaRPr sz="27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pc="-180"/>
              <a:t>Dataset</a:t>
            </a:r>
            <a:r>
              <a:rPr dirty="0" spc="-465"/>
              <a:t> </a:t>
            </a:r>
            <a:r>
              <a:rPr dirty="0" spc="-120"/>
              <a:t>Description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930278" y="3015356"/>
            <a:ext cx="99060" cy="35750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25"/>
              </a:spcBef>
            </a:pPr>
            <a:r>
              <a:rPr dirty="0" sz="2150" spc="-245">
                <a:solidFill>
                  <a:srgbClr val="FFFFFF"/>
                </a:solidFill>
                <a:latin typeface="Tahoma"/>
                <a:cs typeface="Tahoma"/>
              </a:rPr>
              <a:t>•</a:t>
            </a:r>
            <a:endParaRPr sz="2150">
              <a:latin typeface="Tahoma"/>
              <a:cs typeface="Tahom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917578" y="1739779"/>
            <a:ext cx="5518150" cy="1358900"/>
          </a:xfrm>
          <a:prstGeom prst="rect">
            <a:avLst/>
          </a:prstGeom>
        </p:spPr>
        <p:txBody>
          <a:bodyPr wrap="square" lIns="0" tIns="45720" rIns="0" bIns="0" rtlCol="0" vert="horz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360"/>
              </a:spcBef>
              <a:buChar char="•"/>
              <a:tabLst>
                <a:tab pos="241300" algn="l"/>
              </a:tabLst>
            </a:pPr>
            <a:r>
              <a:rPr dirty="0" sz="2150" spc="-30">
                <a:solidFill>
                  <a:srgbClr val="FFFFFF"/>
                </a:solidFill>
                <a:latin typeface="Tahoma"/>
                <a:cs typeface="Tahoma"/>
              </a:rPr>
              <a:t>Date:</a:t>
            </a:r>
            <a:r>
              <a:rPr dirty="0" sz="215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Date</a:t>
            </a:r>
            <a:r>
              <a:rPr dirty="0" sz="215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215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15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airplane</a:t>
            </a:r>
            <a:r>
              <a:rPr dirty="0" sz="215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crash.</a:t>
            </a:r>
            <a:endParaRPr sz="2150">
              <a:latin typeface="Tahoma"/>
              <a:cs typeface="Tahoma"/>
            </a:endParaRPr>
          </a:p>
          <a:p>
            <a:pPr marL="241300" indent="-228600">
              <a:lnSpc>
                <a:spcPct val="100000"/>
              </a:lnSpc>
              <a:spcBef>
                <a:spcPts val="270"/>
              </a:spcBef>
              <a:buChar char="•"/>
              <a:tabLst>
                <a:tab pos="241300" algn="l"/>
              </a:tabLst>
            </a:pPr>
            <a:r>
              <a:rPr dirty="0" sz="2150" spc="-20">
                <a:solidFill>
                  <a:srgbClr val="FFFFFF"/>
                </a:solidFill>
                <a:latin typeface="Tahoma"/>
                <a:cs typeface="Tahoma"/>
              </a:rPr>
              <a:t>Time:</a:t>
            </a:r>
            <a:r>
              <a:rPr dirty="0" sz="215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Time</a:t>
            </a:r>
            <a:r>
              <a:rPr dirty="0" sz="215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215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15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airplane</a:t>
            </a:r>
            <a:r>
              <a:rPr dirty="0" sz="2150" spc="-1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crash.</a:t>
            </a:r>
            <a:endParaRPr sz="2150">
              <a:latin typeface="Tahoma"/>
              <a:cs typeface="Tahoma"/>
            </a:endParaRPr>
          </a:p>
          <a:p>
            <a:pPr marL="241300" marR="5080" indent="-229235">
              <a:lnSpc>
                <a:spcPct val="75600"/>
              </a:lnSpc>
              <a:spcBef>
                <a:spcPts val="900"/>
              </a:spcBef>
              <a:buChar char="•"/>
              <a:tabLst>
                <a:tab pos="241300" algn="l"/>
              </a:tabLst>
            </a:pP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Location:</a:t>
            </a:r>
            <a:r>
              <a:rPr dirty="0" sz="21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Location</a:t>
            </a:r>
            <a:r>
              <a:rPr dirty="0" sz="21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where</a:t>
            </a:r>
            <a:r>
              <a:rPr dirty="0" sz="21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1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airplane</a:t>
            </a:r>
            <a:r>
              <a:rPr dirty="0" sz="2150" spc="-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crash occurred.</a:t>
            </a:r>
            <a:endParaRPr sz="2150">
              <a:latin typeface="Tahoma"/>
              <a:cs typeface="Tahoma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146492" y="3093575"/>
            <a:ext cx="5282565" cy="35750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Operator:</a:t>
            </a:r>
            <a:r>
              <a:rPr dirty="0" sz="2150" spc="-1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Operator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airline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involved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-25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endParaRPr sz="2150">
              <a:latin typeface="Tahoma"/>
              <a:cs typeface="Tahom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879478" y="3434913"/>
            <a:ext cx="5568315" cy="3235325"/>
          </a:xfrm>
          <a:prstGeom prst="rect">
            <a:avLst/>
          </a:prstGeom>
        </p:spPr>
        <p:txBody>
          <a:bodyPr wrap="square" lIns="0" tIns="36830" rIns="0" bIns="0" rtlCol="0" vert="horz">
            <a:spAutoFit/>
          </a:bodyPr>
          <a:lstStyle/>
          <a:p>
            <a:pPr marL="279400" indent="-228600">
              <a:lnSpc>
                <a:spcPct val="100000"/>
              </a:lnSpc>
              <a:spcBef>
                <a:spcPts val="290"/>
              </a:spcBef>
              <a:buChar char="•"/>
              <a:tabLst>
                <a:tab pos="279400" algn="l"/>
              </a:tabLst>
            </a:pP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incident.</a:t>
            </a:r>
            <a:endParaRPr sz="2150">
              <a:latin typeface="Tahoma"/>
              <a:cs typeface="Tahoma"/>
            </a:endParaRPr>
          </a:p>
          <a:p>
            <a:pPr marL="279400">
              <a:lnSpc>
                <a:spcPct val="100000"/>
              </a:lnSpc>
              <a:spcBef>
                <a:spcPts val="195"/>
              </a:spcBef>
            </a:pP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Flight</a:t>
            </a:r>
            <a:r>
              <a:rPr dirty="0" sz="215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-95">
                <a:solidFill>
                  <a:srgbClr val="FFFFFF"/>
                </a:solidFill>
                <a:latin typeface="Tahoma"/>
                <a:cs typeface="Tahoma"/>
              </a:rPr>
              <a:t>#:</a:t>
            </a:r>
            <a:r>
              <a:rPr dirty="0" sz="215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Flight</a:t>
            </a:r>
            <a:r>
              <a:rPr dirty="0" sz="215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number</a:t>
            </a:r>
            <a:r>
              <a:rPr dirty="0" sz="215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associated</a:t>
            </a:r>
            <a:r>
              <a:rPr dirty="0" sz="2150" spc="-2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dirty="0" sz="2150" spc="-25">
                <a:solidFill>
                  <a:srgbClr val="FFFFFF"/>
                </a:solidFill>
                <a:latin typeface="Tahoma"/>
                <a:cs typeface="Tahoma"/>
              </a:rPr>
              <a:t> the</a:t>
            </a:r>
            <a:endParaRPr sz="2150">
              <a:latin typeface="Tahoma"/>
              <a:cs typeface="Tahoma"/>
            </a:endParaRPr>
          </a:p>
          <a:p>
            <a:pPr marL="279400" indent="-228600">
              <a:lnSpc>
                <a:spcPct val="100000"/>
              </a:lnSpc>
              <a:spcBef>
                <a:spcPts val="270"/>
              </a:spcBef>
              <a:buChar char="•"/>
              <a:tabLst>
                <a:tab pos="279400" algn="l"/>
              </a:tabLst>
            </a:pP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incident.</a:t>
            </a:r>
            <a:endParaRPr sz="2150">
              <a:latin typeface="Tahoma"/>
              <a:cs typeface="Tahoma"/>
            </a:endParaRPr>
          </a:p>
          <a:p>
            <a:pPr marL="279400" indent="-228600">
              <a:lnSpc>
                <a:spcPct val="100000"/>
              </a:lnSpc>
              <a:spcBef>
                <a:spcPts val="195"/>
              </a:spcBef>
              <a:buChar char="•"/>
              <a:tabLst>
                <a:tab pos="279400" algn="l"/>
              </a:tabLst>
            </a:pP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Route:</a:t>
            </a:r>
            <a:r>
              <a:rPr dirty="0" sz="215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45">
                <a:solidFill>
                  <a:srgbClr val="FFFFFF"/>
                </a:solidFill>
                <a:latin typeface="Tahoma"/>
                <a:cs typeface="Tahoma"/>
              </a:rPr>
              <a:t>Planned</a:t>
            </a:r>
            <a:r>
              <a:rPr dirty="0" sz="2150" spc="-1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route</a:t>
            </a:r>
            <a:r>
              <a:rPr dirty="0" sz="2150" spc="-1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2150" spc="-1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150" spc="-15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flight.</a:t>
            </a:r>
            <a:endParaRPr sz="2150">
              <a:latin typeface="Tahoma"/>
              <a:cs typeface="Tahoma"/>
            </a:endParaRPr>
          </a:p>
          <a:p>
            <a:pPr marL="279400" indent="-228600">
              <a:lnSpc>
                <a:spcPct val="100000"/>
              </a:lnSpc>
              <a:spcBef>
                <a:spcPts val="270"/>
              </a:spcBef>
              <a:buChar char="•"/>
              <a:tabLst>
                <a:tab pos="279400" algn="l"/>
              </a:tabLst>
            </a:pPr>
            <a:r>
              <a:rPr dirty="0" sz="2150" spc="65">
                <a:solidFill>
                  <a:srgbClr val="FFFFFF"/>
                </a:solidFill>
                <a:latin typeface="Tahoma"/>
                <a:cs typeface="Tahoma"/>
              </a:rPr>
              <a:t>AC</a:t>
            </a:r>
            <a:r>
              <a:rPr dirty="0" sz="2150" spc="-1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-30">
                <a:solidFill>
                  <a:srgbClr val="FFFFFF"/>
                </a:solidFill>
                <a:latin typeface="Tahoma"/>
                <a:cs typeface="Tahoma"/>
              </a:rPr>
              <a:t>Type:</a:t>
            </a:r>
            <a:r>
              <a:rPr dirty="0" sz="2150" spc="-1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Aircraft</a:t>
            </a:r>
            <a:r>
              <a:rPr dirty="0" sz="2150" spc="-1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type</a:t>
            </a:r>
            <a:r>
              <a:rPr dirty="0" sz="2150" spc="-1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involved</a:t>
            </a:r>
            <a:r>
              <a:rPr dirty="0" sz="2150" spc="-13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dirty="0" sz="2150" spc="-1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150" spc="-13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crash.</a:t>
            </a:r>
            <a:endParaRPr sz="2150">
              <a:latin typeface="Tahoma"/>
              <a:cs typeface="Tahoma"/>
            </a:endParaRPr>
          </a:p>
          <a:p>
            <a:pPr marL="279400">
              <a:lnSpc>
                <a:spcPct val="100000"/>
              </a:lnSpc>
              <a:spcBef>
                <a:spcPts val="195"/>
              </a:spcBef>
            </a:pP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Registration:</a:t>
            </a:r>
            <a:r>
              <a:rPr dirty="0" sz="215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Registration</a:t>
            </a:r>
            <a:r>
              <a:rPr dirty="0" sz="215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details</a:t>
            </a:r>
            <a:r>
              <a:rPr dirty="0" sz="2150" spc="-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2150" spc="-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-25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endParaRPr sz="2150">
              <a:latin typeface="Tahoma"/>
              <a:cs typeface="Tahoma"/>
            </a:endParaRPr>
          </a:p>
          <a:p>
            <a:pPr marL="279400" indent="-228600">
              <a:lnSpc>
                <a:spcPct val="100000"/>
              </a:lnSpc>
              <a:spcBef>
                <a:spcPts val="270"/>
              </a:spcBef>
              <a:buChar char="•"/>
              <a:tabLst>
                <a:tab pos="279400" algn="l"/>
              </a:tabLst>
            </a:pP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aircraft.</a:t>
            </a:r>
            <a:endParaRPr sz="2150">
              <a:latin typeface="Tahoma"/>
              <a:cs typeface="Tahoma"/>
            </a:endParaRPr>
          </a:p>
          <a:p>
            <a:pPr marL="279400" marR="133985">
              <a:lnSpc>
                <a:spcPts val="2850"/>
              </a:lnSpc>
              <a:spcBef>
                <a:spcPts val="30"/>
              </a:spcBef>
            </a:pP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cn/ln:</a:t>
            </a:r>
            <a:r>
              <a:rPr dirty="0" sz="2150" spc="-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Construction</a:t>
            </a:r>
            <a:r>
              <a:rPr dirty="0" sz="2150" spc="-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dirty="0" sz="2150" spc="-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serial</a:t>
            </a:r>
            <a:r>
              <a:rPr dirty="0" sz="2150" spc="-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number</a:t>
            </a:r>
            <a:r>
              <a:rPr dirty="0" sz="2150" spc="-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2150" spc="-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150" spc="-25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dirty="0" sz="2150" spc="-10">
                <a:solidFill>
                  <a:srgbClr val="FFFFFF"/>
                </a:solidFill>
                <a:latin typeface="Tahoma"/>
                <a:cs typeface="Tahoma"/>
              </a:rPr>
              <a:t>aircraft.</a:t>
            </a:r>
            <a:endParaRPr sz="2150">
              <a:latin typeface="Tahoma"/>
              <a:cs typeface="Tahoma"/>
            </a:endParaRPr>
          </a:p>
        </p:txBody>
      </p:sp>
      <p:sp>
        <p:nvSpPr>
          <p:cNvPr id="7" name="object 7" descr=""/>
          <p:cNvSpPr txBox="1">
            <a:spLocks noGrp="1"/>
          </p:cNvSpPr>
          <p:nvPr>
            <p:ph idx="3" sz="half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297815" marR="689610" indent="-285750">
              <a:lnSpc>
                <a:spcPct val="100600"/>
              </a:lnSpc>
              <a:spcBef>
                <a:spcPts val="110"/>
              </a:spcBef>
              <a:buChar char="•"/>
              <a:tabLst>
                <a:tab pos="297815" algn="l"/>
              </a:tabLst>
            </a:pPr>
            <a:r>
              <a:rPr dirty="0" baseline="1291" sz="3225"/>
              <a:t>Aboard:</a:t>
            </a:r>
            <a:r>
              <a:rPr dirty="0" baseline="1291" sz="3225" spc="-209"/>
              <a:t> </a:t>
            </a:r>
            <a:r>
              <a:rPr dirty="0" baseline="1291" sz="3225"/>
              <a:t>Total</a:t>
            </a:r>
            <a:r>
              <a:rPr dirty="0" baseline="1291" sz="3225" spc="-202"/>
              <a:t> </a:t>
            </a:r>
            <a:r>
              <a:rPr dirty="0" baseline="1291" sz="3225"/>
              <a:t>number</a:t>
            </a:r>
            <a:r>
              <a:rPr dirty="0" baseline="1291" sz="3225" spc="-202"/>
              <a:t> </a:t>
            </a:r>
            <a:r>
              <a:rPr dirty="0" baseline="1291" sz="3225"/>
              <a:t>of</a:t>
            </a:r>
            <a:r>
              <a:rPr dirty="0" baseline="1291" sz="3225" spc="-202"/>
              <a:t> </a:t>
            </a:r>
            <a:r>
              <a:rPr dirty="0" baseline="1291" sz="3225" spc="-15"/>
              <a:t>individuals </a:t>
            </a:r>
            <a:r>
              <a:rPr dirty="0" sz="2150"/>
              <a:t>aboard</a:t>
            </a:r>
            <a:r>
              <a:rPr dirty="0" sz="2150" spc="-120"/>
              <a:t> </a:t>
            </a:r>
            <a:r>
              <a:rPr dirty="0" sz="2150"/>
              <a:t>the</a:t>
            </a:r>
            <a:r>
              <a:rPr dirty="0" sz="2150" spc="-114"/>
              <a:t> </a:t>
            </a:r>
            <a:r>
              <a:rPr dirty="0" sz="2150" spc="-10"/>
              <a:t>aircraft.</a:t>
            </a:r>
            <a:endParaRPr sz="2150"/>
          </a:p>
          <a:p>
            <a:pPr marL="297815" marR="1211580" indent="-285750">
              <a:lnSpc>
                <a:spcPct val="100600"/>
              </a:lnSpc>
              <a:spcBef>
                <a:spcPts val="60"/>
              </a:spcBef>
              <a:buChar char="•"/>
              <a:tabLst>
                <a:tab pos="297815" algn="l"/>
              </a:tabLst>
            </a:pPr>
            <a:r>
              <a:rPr dirty="0" baseline="1291" sz="3225"/>
              <a:t>Aboard</a:t>
            </a:r>
            <a:r>
              <a:rPr dirty="0" baseline="1291" sz="3225" spc="44"/>
              <a:t> </a:t>
            </a:r>
            <a:r>
              <a:rPr dirty="0" baseline="1291" sz="3225"/>
              <a:t>Passengers:</a:t>
            </a:r>
            <a:r>
              <a:rPr dirty="0" baseline="1291" sz="3225" spc="37"/>
              <a:t> </a:t>
            </a:r>
            <a:r>
              <a:rPr dirty="0" baseline="1291" sz="3225"/>
              <a:t>Number</a:t>
            </a:r>
            <a:r>
              <a:rPr dirty="0" baseline="1291" sz="3225" spc="44"/>
              <a:t> </a:t>
            </a:r>
            <a:r>
              <a:rPr dirty="0" baseline="1291" sz="3225" spc="-37"/>
              <a:t>of </a:t>
            </a:r>
            <a:r>
              <a:rPr dirty="0" sz="2150"/>
              <a:t>passengers</a:t>
            </a:r>
            <a:r>
              <a:rPr dirty="0" sz="2150" spc="-20"/>
              <a:t> </a:t>
            </a:r>
            <a:r>
              <a:rPr dirty="0" sz="2150"/>
              <a:t>aboard</a:t>
            </a:r>
            <a:r>
              <a:rPr dirty="0" sz="2150" spc="-20"/>
              <a:t> </a:t>
            </a:r>
            <a:r>
              <a:rPr dirty="0" sz="2150"/>
              <a:t>the</a:t>
            </a:r>
            <a:r>
              <a:rPr dirty="0" sz="2150" spc="-20"/>
              <a:t> </a:t>
            </a:r>
            <a:r>
              <a:rPr dirty="0" sz="2150" spc="-10"/>
              <a:t>aircraft.</a:t>
            </a:r>
            <a:endParaRPr sz="2150"/>
          </a:p>
          <a:p>
            <a:pPr marL="297815" marR="5080" indent="-285750">
              <a:lnSpc>
                <a:spcPct val="100600"/>
              </a:lnSpc>
              <a:spcBef>
                <a:spcPts val="60"/>
              </a:spcBef>
              <a:buChar char="•"/>
              <a:tabLst>
                <a:tab pos="297815" algn="l"/>
              </a:tabLst>
            </a:pPr>
            <a:r>
              <a:rPr dirty="0" baseline="1291" sz="3225"/>
              <a:t>Aboard</a:t>
            </a:r>
            <a:r>
              <a:rPr dirty="0" baseline="1291" sz="3225" spc="112"/>
              <a:t> </a:t>
            </a:r>
            <a:r>
              <a:rPr dirty="0" baseline="1291" sz="3225"/>
              <a:t>Crew:</a:t>
            </a:r>
            <a:r>
              <a:rPr dirty="0" baseline="1291" sz="3225" spc="127"/>
              <a:t> </a:t>
            </a:r>
            <a:r>
              <a:rPr dirty="0" baseline="1291" sz="3225"/>
              <a:t>Number</a:t>
            </a:r>
            <a:r>
              <a:rPr dirty="0" baseline="1291" sz="3225" spc="127"/>
              <a:t> </a:t>
            </a:r>
            <a:r>
              <a:rPr dirty="0" baseline="1291" sz="3225"/>
              <a:t>of</a:t>
            </a:r>
            <a:r>
              <a:rPr dirty="0" baseline="1291" sz="3225" spc="127"/>
              <a:t> </a:t>
            </a:r>
            <a:r>
              <a:rPr dirty="0" baseline="1291" sz="3225"/>
              <a:t>crew</a:t>
            </a:r>
            <a:r>
              <a:rPr dirty="0" baseline="1291" sz="3225" spc="127"/>
              <a:t> </a:t>
            </a:r>
            <a:r>
              <a:rPr dirty="0" baseline="1291" sz="3225" spc="52"/>
              <a:t>members </a:t>
            </a:r>
            <a:r>
              <a:rPr dirty="0" sz="2150"/>
              <a:t>aboard</a:t>
            </a:r>
            <a:r>
              <a:rPr dirty="0" sz="2150" spc="-80"/>
              <a:t> </a:t>
            </a:r>
            <a:r>
              <a:rPr dirty="0" sz="2150"/>
              <a:t>the</a:t>
            </a:r>
            <a:r>
              <a:rPr dirty="0" sz="2150" spc="-80"/>
              <a:t> </a:t>
            </a:r>
            <a:r>
              <a:rPr dirty="0" sz="2150" spc="-10"/>
              <a:t>aircraft.</a:t>
            </a:r>
            <a:endParaRPr sz="2150"/>
          </a:p>
          <a:p>
            <a:pPr marL="297815" indent="-285115">
              <a:lnSpc>
                <a:spcPct val="100000"/>
              </a:lnSpc>
              <a:spcBef>
                <a:spcPts val="75"/>
              </a:spcBef>
              <a:buChar char="•"/>
              <a:tabLst>
                <a:tab pos="297815" algn="l"/>
              </a:tabLst>
            </a:pPr>
            <a:r>
              <a:rPr dirty="0" baseline="1291" sz="3225"/>
              <a:t>Fatalities:</a:t>
            </a:r>
            <a:r>
              <a:rPr dirty="0" baseline="1291" sz="3225" spc="-150"/>
              <a:t> </a:t>
            </a:r>
            <a:r>
              <a:rPr dirty="0" baseline="1291" sz="3225"/>
              <a:t>Total</a:t>
            </a:r>
            <a:r>
              <a:rPr dirty="0" baseline="1291" sz="3225" spc="-142"/>
              <a:t> </a:t>
            </a:r>
            <a:r>
              <a:rPr dirty="0" baseline="1291" sz="3225"/>
              <a:t>fatalities</a:t>
            </a:r>
            <a:r>
              <a:rPr dirty="0" baseline="1291" sz="3225" spc="-142"/>
              <a:t> </a:t>
            </a:r>
            <a:r>
              <a:rPr dirty="0" baseline="1291" sz="3225"/>
              <a:t>in</a:t>
            </a:r>
            <a:r>
              <a:rPr dirty="0" baseline="1291" sz="3225" spc="-142"/>
              <a:t> </a:t>
            </a:r>
            <a:r>
              <a:rPr dirty="0" baseline="1291" sz="3225"/>
              <a:t>the</a:t>
            </a:r>
            <a:r>
              <a:rPr dirty="0" baseline="1291" sz="3225" spc="-142"/>
              <a:t> </a:t>
            </a:r>
            <a:r>
              <a:rPr dirty="0" baseline="1291" sz="3225" spc="-15"/>
              <a:t>incident.</a:t>
            </a:r>
            <a:endParaRPr baseline="1291" sz="3225"/>
          </a:p>
          <a:p>
            <a:pPr marL="297815" marR="1014094" indent="-285750">
              <a:lnSpc>
                <a:spcPts val="2530"/>
              </a:lnSpc>
              <a:spcBef>
                <a:spcPts val="229"/>
              </a:spcBef>
              <a:buChar char="•"/>
              <a:tabLst>
                <a:tab pos="297815" algn="l"/>
              </a:tabLst>
            </a:pPr>
            <a:r>
              <a:rPr dirty="0" baseline="2583" sz="3225"/>
              <a:t>Fatalities</a:t>
            </a:r>
            <a:r>
              <a:rPr dirty="0" baseline="2583" sz="3225" spc="7"/>
              <a:t> </a:t>
            </a:r>
            <a:r>
              <a:rPr dirty="0" baseline="2583" sz="3225"/>
              <a:t>Passengers:</a:t>
            </a:r>
            <a:r>
              <a:rPr dirty="0" baseline="2583" sz="3225" spc="15"/>
              <a:t> </a:t>
            </a:r>
            <a:r>
              <a:rPr dirty="0" baseline="2583" sz="3225"/>
              <a:t>Number</a:t>
            </a:r>
            <a:r>
              <a:rPr dirty="0" baseline="2583" sz="3225" spc="22"/>
              <a:t> </a:t>
            </a:r>
            <a:r>
              <a:rPr dirty="0" baseline="2583" sz="3225" spc="-37"/>
              <a:t>of </a:t>
            </a:r>
            <a:r>
              <a:rPr dirty="0" sz="2150"/>
              <a:t>passenger</a:t>
            </a:r>
            <a:r>
              <a:rPr dirty="0" sz="2150" spc="-40"/>
              <a:t> </a:t>
            </a:r>
            <a:r>
              <a:rPr dirty="0" sz="2150" spc="-10"/>
              <a:t>fatalities.</a:t>
            </a:r>
            <a:endParaRPr sz="2150"/>
          </a:p>
          <a:p>
            <a:pPr marL="297815" marR="5080" indent="-285750">
              <a:lnSpc>
                <a:spcPts val="2630"/>
              </a:lnSpc>
              <a:spcBef>
                <a:spcPts val="20"/>
              </a:spcBef>
              <a:buChar char="•"/>
              <a:tabLst>
                <a:tab pos="297815" algn="l"/>
              </a:tabLst>
            </a:pPr>
            <a:r>
              <a:rPr dirty="0" sz="2150"/>
              <a:t>Fatalities</a:t>
            </a:r>
            <a:r>
              <a:rPr dirty="0" sz="2150" spc="-20"/>
              <a:t> </a:t>
            </a:r>
            <a:r>
              <a:rPr dirty="0" sz="2150" spc="-10"/>
              <a:t>Crew:</a:t>
            </a:r>
            <a:r>
              <a:rPr dirty="0" sz="2150" spc="-15"/>
              <a:t> </a:t>
            </a:r>
            <a:r>
              <a:rPr dirty="0" sz="2150"/>
              <a:t>Number</a:t>
            </a:r>
            <a:r>
              <a:rPr dirty="0" sz="2150" spc="-20"/>
              <a:t> </a:t>
            </a:r>
            <a:r>
              <a:rPr dirty="0" sz="2150"/>
              <a:t>of</a:t>
            </a:r>
            <a:r>
              <a:rPr dirty="0" sz="2150" spc="-15"/>
              <a:t> </a:t>
            </a:r>
            <a:r>
              <a:rPr dirty="0" sz="2150"/>
              <a:t>crew</a:t>
            </a:r>
            <a:r>
              <a:rPr dirty="0" sz="2150" spc="-20"/>
              <a:t> </a:t>
            </a:r>
            <a:r>
              <a:rPr dirty="0" sz="2150" spc="-10"/>
              <a:t>member fatalities.</a:t>
            </a:r>
            <a:endParaRPr sz="2150"/>
          </a:p>
          <a:p>
            <a:pPr marL="297815" indent="-285115">
              <a:lnSpc>
                <a:spcPts val="2525"/>
              </a:lnSpc>
              <a:buChar char="•"/>
              <a:tabLst>
                <a:tab pos="297815" algn="l"/>
              </a:tabLst>
            </a:pPr>
            <a:r>
              <a:rPr dirty="0" sz="2150"/>
              <a:t>Ground:</a:t>
            </a:r>
            <a:r>
              <a:rPr dirty="0" sz="2150" spc="-15"/>
              <a:t> </a:t>
            </a:r>
            <a:r>
              <a:rPr dirty="0" sz="2150"/>
              <a:t>Casualties</a:t>
            </a:r>
            <a:r>
              <a:rPr dirty="0" sz="2150" spc="-10"/>
              <a:t> </a:t>
            </a:r>
            <a:r>
              <a:rPr dirty="0" sz="2150"/>
              <a:t>on</a:t>
            </a:r>
            <a:r>
              <a:rPr dirty="0" sz="2150" spc="-15"/>
              <a:t> </a:t>
            </a:r>
            <a:r>
              <a:rPr dirty="0" sz="2150"/>
              <a:t>the</a:t>
            </a:r>
            <a:r>
              <a:rPr dirty="0" sz="2150" spc="-10"/>
              <a:t> </a:t>
            </a:r>
            <a:r>
              <a:rPr dirty="0" sz="2150"/>
              <a:t>ground,</a:t>
            </a:r>
            <a:r>
              <a:rPr dirty="0" sz="2150" spc="-15"/>
              <a:t> </a:t>
            </a:r>
            <a:r>
              <a:rPr dirty="0" sz="2150"/>
              <a:t>if</a:t>
            </a:r>
            <a:r>
              <a:rPr dirty="0" sz="2150" spc="-10"/>
              <a:t> </a:t>
            </a:r>
            <a:r>
              <a:rPr dirty="0" sz="2150" spc="-20"/>
              <a:t>any.</a:t>
            </a:r>
            <a:endParaRPr sz="2150"/>
          </a:p>
          <a:p>
            <a:pPr marL="297815" marR="5080" indent="-285750">
              <a:lnSpc>
                <a:spcPct val="101699"/>
              </a:lnSpc>
              <a:buChar char="•"/>
              <a:tabLst>
                <a:tab pos="297815" algn="l"/>
              </a:tabLst>
            </a:pPr>
            <a:r>
              <a:rPr dirty="0" sz="2150"/>
              <a:t>Summary:</a:t>
            </a:r>
            <a:r>
              <a:rPr dirty="0" sz="2150" spc="-40"/>
              <a:t> </a:t>
            </a:r>
            <a:r>
              <a:rPr dirty="0" sz="2150"/>
              <a:t>Summary</a:t>
            </a:r>
            <a:r>
              <a:rPr dirty="0" sz="2150" spc="-40"/>
              <a:t> </a:t>
            </a:r>
            <a:r>
              <a:rPr dirty="0" sz="2150"/>
              <a:t>or</a:t>
            </a:r>
            <a:r>
              <a:rPr dirty="0" sz="2150" spc="-40"/>
              <a:t> </a:t>
            </a:r>
            <a:r>
              <a:rPr dirty="0" sz="2150"/>
              <a:t>description</a:t>
            </a:r>
            <a:r>
              <a:rPr dirty="0" sz="2150" spc="-35"/>
              <a:t> </a:t>
            </a:r>
            <a:r>
              <a:rPr dirty="0" sz="2150"/>
              <a:t>of</a:t>
            </a:r>
            <a:r>
              <a:rPr dirty="0" sz="2150" spc="-40"/>
              <a:t> </a:t>
            </a:r>
            <a:r>
              <a:rPr dirty="0" sz="2150" spc="-25"/>
              <a:t>the </a:t>
            </a:r>
            <a:r>
              <a:rPr dirty="0" sz="2150" spc="-10"/>
              <a:t>incident.</a:t>
            </a:r>
            <a:endParaRPr sz="215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05450" y="1543050"/>
            <a:ext cx="4600574" cy="49625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7578" y="623604"/>
            <a:ext cx="3603625" cy="70104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pc="-170"/>
              <a:t>Import</a:t>
            </a:r>
            <a:r>
              <a:rPr dirty="0" spc="-470"/>
              <a:t> </a:t>
            </a:r>
            <a:r>
              <a:rPr dirty="0" spc="-170"/>
              <a:t>the</a:t>
            </a:r>
            <a:r>
              <a:rPr dirty="0" spc="-470"/>
              <a:t> </a:t>
            </a:r>
            <a:r>
              <a:rPr dirty="0" spc="-160"/>
              <a:t>Data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917578" y="1792281"/>
            <a:ext cx="4010025" cy="4495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30"/>
              </a:spcBef>
              <a:buChar char="•"/>
              <a:tabLst>
                <a:tab pos="241300" algn="l"/>
              </a:tabLst>
            </a:pP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Import</a:t>
            </a:r>
            <a:r>
              <a:rPr dirty="0" sz="2750" spc="-18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Data</a:t>
            </a:r>
            <a:r>
              <a:rPr dirty="0" sz="2750" spc="-18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65">
                <a:solidFill>
                  <a:srgbClr val="FFFFFF"/>
                </a:solidFill>
                <a:latin typeface="Tahoma"/>
                <a:cs typeface="Tahoma"/>
              </a:rPr>
              <a:t>as</a:t>
            </a:r>
            <a:r>
              <a:rPr dirty="0" sz="2750" spc="-18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CSV</a:t>
            </a:r>
            <a:r>
              <a:rPr dirty="0" sz="2750" spc="-18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File:</a:t>
            </a:r>
            <a:endParaRPr sz="27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95725" y="1514475"/>
            <a:ext cx="8039098" cy="51434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7578" y="623604"/>
            <a:ext cx="3310890" cy="70104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pc="-155"/>
              <a:t>Clean</a:t>
            </a:r>
            <a:r>
              <a:rPr dirty="0" spc="-490"/>
              <a:t> </a:t>
            </a:r>
            <a:r>
              <a:rPr dirty="0" spc="-170"/>
              <a:t>the</a:t>
            </a:r>
            <a:r>
              <a:rPr dirty="0" spc="-484"/>
              <a:t> </a:t>
            </a:r>
            <a:r>
              <a:rPr dirty="0" spc="-160"/>
              <a:t>Data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917578" y="1792281"/>
            <a:ext cx="2755900" cy="4495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30"/>
              </a:spcBef>
              <a:buChar char="•"/>
              <a:tabLst>
                <a:tab pos="241300" algn="l"/>
              </a:tabLst>
            </a:pP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Transform</a:t>
            </a:r>
            <a:r>
              <a:rPr dirty="0" sz="2750" spc="-1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20">
                <a:solidFill>
                  <a:srgbClr val="FFFFFF"/>
                </a:solidFill>
                <a:latin typeface="Tahoma"/>
                <a:cs typeface="Tahoma"/>
              </a:rPr>
              <a:t>Data:</a:t>
            </a:r>
            <a:endParaRPr sz="27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4900" y="4876800"/>
            <a:ext cx="781049" cy="1247774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838825" y="1600200"/>
            <a:ext cx="2400299" cy="4810124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458200" y="5629275"/>
            <a:ext cx="2371724" cy="78104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17578" y="623604"/>
            <a:ext cx="3310890" cy="70104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pc="-155"/>
              <a:t>Clean</a:t>
            </a:r>
            <a:r>
              <a:rPr dirty="0" spc="-490"/>
              <a:t> </a:t>
            </a:r>
            <a:r>
              <a:rPr dirty="0" spc="-170"/>
              <a:t>the</a:t>
            </a:r>
            <a:r>
              <a:rPr dirty="0" spc="-484"/>
              <a:t> </a:t>
            </a:r>
            <a:r>
              <a:rPr dirty="0" spc="-160"/>
              <a:t>Data</a:t>
            </a:r>
          </a:p>
        </p:txBody>
      </p:sp>
      <p:sp>
        <p:nvSpPr>
          <p:cNvPr id="6" name="object 6" descr=""/>
          <p:cNvSpPr txBox="1"/>
          <p:nvPr/>
        </p:nvSpPr>
        <p:spPr>
          <a:xfrm>
            <a:off x="917578" y="1691469"/>
            <a:ext cx="4558665" cy="3102610"/>
          </a:xfrm>
          <a:prstGeom prst="rect">
            <a:avLst/>
          </a:prstGeom>
        </p:spPr>
        <p:txBody>
          <a:bodyPr wrap="square" lIns="0" tIns="116839" rIns="0" bIns="0" rtlCol="0" vert="horz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19"/>
              </a:spcBef>
              <a:buChar char="•"/>
              <a:tabLst>
                <a:tab pos="241300" algn="l"/>
              </a:tabLst>
            </a:pP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Remove</a:t>
            </a:r>
            <a:r>
              <a:rPr dirty="0" sz="2750" spc="-15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Empty</a:t>
            </a:r>
            <a:r>
              <a:rPr dirty="0" sz="2750" spc="-1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Value.</a:t>
            </a:r>
            <a:endParaRPr sz="2750">
              <a:latin typeface="Tahoma"/>
              <a:cs typeface="Tahoma"/>
            </a:endParaRPr>
          </a:p>
          <a:p>
            <a:pPr marL="241300" indent="-228600">
              <a:lnSpc>
                <a:spcPct val="100000"/>
              </a:lnSpc>
              <a:spcBef>
                <a:spcPts val="830"/>
              </a:spcBef>
              <a:buChar char="•"/>
              <a:tabLst>
                <a:tab pos="241300" algn="l"/>
              </a:tabLst>
            </a:pP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Change</a:t>
            </a:r>
            <a:r>
              <a:rPr dirty="0" sz="2750" spc="-25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Data</a:t>
            </a:r>
            <a:r>
              <a:rPr dirty="0" sz="2750" spc="-25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20">
                <a:solidFill>
                  <a:srgbClr val="FFFFFF"/>
                </a:solidFill>
                <a:latin typeface="Tahoma"/>
                <a:cs typeface="Tahoma"/>
              </a:rPr>
              <a:t>Type.</a:t>
            </a:r>
            <a:endParaRPr sz="2750">
              <a:latin typeface="Tahoma"/>
              <a:cs typeface="Tahoma"/>
            </a:endParaRPr>
          </a:p>
          <a:p>
            <a:pPr marL="241300" indent="-228600">
              <a:lnSpc>
                <a:spcPct val="100000"/>
              </a:lnSpc>
              <a:spcBef>
                <a:spcPts val="750"/>
              </a:spcBef>
              <a:buChar char="•"/>
              <a:tabLst>
                <a:tab pos="241300" algn="l"/>
              </a:tabLst>
            </a:pPr>
            <a:r>
              <a:rPr dirty="0" sz="2750" spc="45">
                <a:solidFill>
                  <a:srgbClr val="FFFFFF"/>
                </a:solidFill>
                <a:latin typeface="Tahoma"/>
                <a:cs typeface="Tahoma"/>
              </a:rPr>
              <a:t>Replace</a:t>
            </a:r>
            <a:r>
              <a:rPr dirty="0" sz="2750" spc="-9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Inconsistent</a:t>
            </a:r>
            <a:r>
              <a:rPr dirty="0" sz="2750" spc="-8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Value.</a:t>
            </a:r>
            <a:endParaRPr sz="2750">
              <a:latin typeface="Tahoma"/>
              <a:cs typeface="Tahoma"/>
            </a:endParaRPr>
          </a:p>
          <a:p>
            <a:pPr marL="148590" indent="-147955">
              <a:lnSpc>
                <a:spcPct val="100000"/>
              </a:lnSpc>
              <a:spcBef>
                <a:spcPts val="505"/>
              </a:spcBef>
              <a:buSzPct val="81818"/>
              <a:buChar char="•"/>
              <a:tabLst>
                <a:tab pos="148590" algn="l"/>
              </a:tabLst>
            </a:pP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Rename</a:t>
            </a:r>
            <a:r>
              <a:rPr dirty="0" sz="2750" spc="-1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50">
                <a:solidFill>
                  <a:srgbClr val="FFFFFF"/>
                </a:solidFill>
                <a:latin typeface="Tahoma"/>
                <a:cs typeface="Tahoma"/>
              </a:rPr>
              <a:t>Some</a:t>
            </a:r>
            <a:r>
              <a:rPr dirty="0" sz="2750" spc="-1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Column.</a:t>
            </a:r>
            <a:endParaRPr sz="275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495"/>
              </a:spcBef>
              <a:buFont typeface="Tahoma"/>
              <a:buChar char="•"/>
            </a:pPr>
            <a:endParaRPr sz="2750">
              <a:latin typeface="Tahoma"/>
              <a:cs typeface="Tahoma"/>
            </a:endParaRPr>
          </a:p>
          <a:p>
            <a:pPr marL="147320" indent="-147320">
              <a:lnSpc>
                <a:spcPct val="100000"/>
              </a:lnSpc>
              <a:buSzPct val="81818"/>
              <a:buChar char="•"/>
              <a:tabLst>
                <a:tab pos="147320" algn="l"/>
              </a:tabLst>
            </a:pPr>
            <a:r>
              <a:rPr dirty="0" sz="2750" spc="50">
                <a:solidFill>
                  <a:srgbClr val="FFFFFF"/>
                </a:solidFill>
                <a:latin typeface="Tahoma"/>
                <a:cs typeface="Tahoma"/>
              </a:rPr>
              <a:t>Apply</a:t>
            </a:r>
            <a:r>
              <a:rPr dirty="0" sz="2750" spc="-2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Change</a:t>
            </a:r>
            <a:r>
              <a:rPr dirty="0" sz="2750" spc="-24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2750" spc="-24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visualize</a:t>
            </a:r>
            <a:endParaRPr sz="27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578" y="617578"/>
            <a:ext cx="4026535" cy="70104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pc="-125"/>
              <a:t>Visualize</a:t>
            </a:r>
            <a:r>
              <a:rPr dirty="0" spc="-470"/>
              <a:t> </a:t>
            </a:r>
            <a:r>
              <a:rPr dirty="0" spc="-170"/>
              <a:t>the</a:t>
            </a:r>
            <a:r>
              <a:rPr dirty="0" spc="-465"/>
              <a:t> </a:t>
            </a:r>
            <a:r>
              <a:rPr dirty="0" spc="-150"/>
              <a:t>Data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917578" y="1691469"/>
            <a:ext cx="6056630" cy="3624579"/>
          </a:xfrm>
          <a:prstGeom prst="rect">
            <a:avLst/>
          </a:prstGeom>
        </p:spPr>
        <p:txBody>
          <a:bodyPr wrap="square" lIns="0" tIns="116839" rIns="0" bIns="0" rtlCol="0" vert="horz">
            <a:spAutoFit/>
          </a:bodyPr>
          <a:lstStyle/>
          <a:p>
            <a:pPr marL="4321175">
              <a:lnSpc>
                <a:spcPct val="100000"/>
              </a:lnSpc>
              <a:spcBef>
                <a:spcPts val="919"/>
              </a:spcBef>
            </a:pP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Objectives:</a:t>
            </a:r>
            <a:endParaRPr sz="2750">
              <a:latin typeface="Tahoma"/>
              <a:cs typeface="Tahoma"/>
            </a:endParaRPr>
          </a:p>
          <a:p>
            <a:pPr marL="12700" marR="2722245">
              <a:lnSpc>
                <a:spcPct val="122700"/>
              </a:lnSpc>
              <a:spcBef>
                <a:spcPts val="80"/>
              </a:spcBef>
            </a:pP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1.Temporal</a:t>
            </a:r>
            <a:r>
              <a:rPr dirty="0" sz="2750" spc="-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Analysis 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2.Geospatial</a:t>
            </a:r>
            <a:r>
              <a:rPr dirty="0" sz="2750" spc="1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Analysis</a:t>
            </a:r>
            <a:endParaRPr sz="2750">
              <a:latin typeface="Tahoma"/>
              <a:cs typeface="Tahoma"/>
            </a:endParaRPr>
          </a:p>
          <a:p>
            <a:pPr marL="309880" indent="-298450">
              <a:lnSpc>
                <a:spcPct val="100000"/>
              </a:lnSpc>
              <a:spcBef>
                <a:spcPts val="685"/>
              </a:spcBef>
              <a:buSzPct val="96363"/>
              <a:buAutoNum type="arabicPeriod" startAt="3"/>
              <a:tabLst>
                <a:tab pos="309880" algn="l"/>
                <a:tab pos="1926589" algn="l"/>
              </a:tabLst>
            </a:pP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Operator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Performance</a:t>
            </a:r>
            <a:endParaRPr sz="2750">
              <a:latin typeface="Tahoma"/>
              <a:cs typeface="Tahoma"/>
            </a:endParaRPr>
          </a:p>
          <a:p>
            <a:pPr marL="309880" indent="-298450">
              <a:lnSpc>
                <a:spcPct val="100000"/>
              </a:lnSpc>
              <a:spcBef>
                <a:spcPts val="750"/>
              </a:spcBef>
              <a:buSzPct val="96363"/>
              <a:buAutoNum type="arabicPeriod" startAt="3"/>
              <a:tabLst>
                <a:tab pos="309880" algn="l"/>
              </a:tabLst>
            </a:pP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Aircraft</a:t>
            </a:r>
            <a:r>
              <a:rPr dirty="0" sz="2750" spc="-9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Analysis</a:t>
            </a:r>
            <a:endParaRPr sz="2750">
              <a:latin typeface="Tahoma"/>
              <a:cs typeface="Tahoma"/>
            </a:endParaRPr>
          </a:p>
          <a:p>
            <a:pPr marL="309880" indent="-298450">
              <a:lnSpc>
                <a:spcPct val="100000"/>
              </a:lnSpc>
              <a:spcBef>
                <a:spcPts val="725"/>
              </a:spcBef>
              <a:buSzPct val="96363"/>
              <a:buAutoNum type="arabicPeriod" startAt="3"/>
              <a:tabLst>
                <a:tab pos="309880" algn="l"/>
                <a:tab pos="1708150" algn="l"/>
              </a:tabLst>
            </a:pP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Fatality</a:t>
            </a: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Trends</a:t>
            </a:r>
            <a:endParaRPr sz="2750">
              <a:latin typeface="Tahoma"/>
              <a:cs typeface="Tahoma"/>
            </a:endParaRPr>
          </a:p>
          <a:p>
            <a:pPr marL="309880" indent="-298450">
              <a:lnSpc>
                <a:spcPct val="100000"/>
              </a:lnSpc>
              <a:spcBef>
                <a:spcPts val="675"/>
              </a:spcBef>
              <a:buSzPct val="96363"/>
              <a:buAutoNum type="arabicPeriod" startAt="3"/>
              <a:tabLst>
                <a:tab pos="309880" algn="l"/>
              </a:tabLst>
            </a:pPr>
            <a:r>
              <a:rPr dirty="0" sz="2750">
                <a:solidFill>
                  <a:srgbClr val="FFFFFF"/>
                </a:solidFill>
                <a:latin typeface="Tahoma"/>
                <a:cs typeface="Tahoma"/>
              </a:rPr>
              <a:t>Route</a:t>
            </a:r>
            <a:r>
              <a:rPr dirty="0" sz="2750" spc="-18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750" spc="-10">
                <a:solidFill>
                  <a:srgbClr val="FFFFFF"/>
                </a:solidFill>
                <a:latin typeface="Tahoma"/>
                <a:cs typeface="Tahoma"/>
              </a:rPr>
              <a:t>Analysis</a:t>
            </a:r>
            <a:endParaRPr sz="27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799" y="396505"/>
            <a:ext cx="10820398" cy="60674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harsh garg</dc:creator>
  <cp:keywords>DAGD4_ZzO5Y,BAFqkLuVlU0</cp:keywords>
  <dc:title>1714397253427.pdf</dc:title>
  <dcterms:created xsi:type="dcterms:W3CDTF">2024-04-30T11:40:08Z</dcterms:created>
  <dcterms:modified xsi:type="dcterms:W3CDTF">2024-04-30T11:40:08Z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2024-04-30T00:00:00Z</vt:filetime>
  </property>
  <property fmtid="{D5CDD505-2E9C-101B-9397-08002B2CF9AE}" pid="3" name="Creator">
    <vt:lpwstr>Canva</vt:lpwstr>
  </property>
  <property fmtid="{D5CDD505-2E9C-101B-9397-08002B2CF9AE}" pid="4" name="LastSaved">
    <vt:filetime>2024-04-30T00:00:00Z</vt:filetime>
  </property>
  <property fmtid="{D5CDD505-2E9C-101B-9397-08002B2CF9AE}" pid="5" name="Producer">
    <vt:lpwstr>Canva</vt:lpwstr>
  </property>
</Properties>
</file>